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01" r:id="rId2"/>
    <p:sldId id="591" r:id="rId3"/>
    <p:sldId id="521" r:id="rId4"/>
    <p:sldId id="570" r:id="rId5"/>
    <p:sldId id="595" r:id="rId6"/>
    <p:sldId id="609" r:id="rId7"/>
    <p:sldId id="596" r:id="rId8"/>
    <p:sldId id="599" r:id="rId9"/>
    <p:sldId id="600" r:id="rId10"/>
    <p:sldId id="601" r:id="rId11"/>
    <p:sldId id="603" r:id="rId12"/>
    <p:sldId id="605" r:id="rId13"/>
    <p:sldId id="640" r:id="rId14"/>
    <p:sldId id="641" r:id="rId15"/>
    <p:sldId id="642" r:id="rId16"/>
    <p:sldId id="643" r:id="rId17"/>
    <p:sldId id="636" r:id="rId18"/>
    <p:sldId id="644" r:id="rId19"/>
    <p:sldId id="647" r:id="rId20"/>
    <p:sldId id="651" r:id="rId21"/>
    <p:sldId id="652" r:id="rId22"/>
    <p:sldId id="653" r:id="rId23"/>
    <p:sldId id="654" r:id="rId24"/>
    <p:sldId id="655" r:id="rId25"/>
    <p:sldId id="648" r:id="rId26"/>
    <p:sldId id="638" r:id="rId27"/>
    <p:sldId id="646" r:id="rId28"/>
    <p:sldId id="608" r:id="rId29"/>
    <p:sldId id="649" r:id="rId30"/>
    <p:sldId id="650" r:id="rId31"/>
    <p:sldId id="656" r:id="rId32"/>
    <p:sldId id="658" r:id="rId33"/>
    <p:sldId id="659" r:id="rId34"/>
    <p:sldId id="660" r:id="rId35"/>
    <p:sldId id="661" r:id="rId36"/>
    <p:sldId id="662" r:id="rId37"/>
    <p:sldId id="663" r:id="rId38"/>
    <p:sldId id="664" r:id="rId39"/>
    <p:sldId id="665" r:id="rId40"/>
    <p:sldId id="666" r:id="rId41"/>
    <p:sldId id="667" r:id="rId42"/>
    <p:sldId id="668" r:id="rId43"/>
    <p:sldId id="669" r:id="rId44"/>
    <p:sldId id="670" r:id="rId45"/>
    <p:sldId id="671" r:id="rId46"/>
    <p:sldId id="672" r:id="rId47"/>
    <p:sldId id="657" r:id="rId48"/>
    <p:sldId id="610" r:id="rId49"/>
    <p:sldId id="611" r:id="rId50"/>
    <p:sldId id="639" r:id="rId51"/>
    <p:sldId id="634" r:id="rId52"/>
    <p:sldId id="622" r:id="rId53"/>
    <p:sldId id="623" r:id="rId54"/>
    <p:sldId id="624" r:id="rId55"/>
    <p:sldId id="625" r:id="rId56"/>
    <p:sldId id="626" r:id="rId57"/>
    <p:sldId id="627" r:id="rId58"/>
    <p:sldId id="628" r:id="rId59"/>
    <p:sldId id="629" r:id="rId60"/>
    <p:sldId id="630" r:id="rId61"/>
    <p:sldId id="631" r:id="rId62"/>
  </p:sldIdLst>
  <p:sldSz cx="9144000" cy="5143500" type="screen16x9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82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59926-7688-1849-AE9C-599A9672BCBA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</dgm:pt>
    <dgm:pt modelId="{833B1DEE-7F72-9246-8FD8-BC852CE35CC9}">
      <dgm:prSet phldrT="[文本]"/>
      <dgm:spPr/>
      <dgm:t>
        <a:bodyPr/>
        <a:lstStyle/>
        <a:p>
          <a:r>
            <a:rPr lang="zh-CN" altLang="en-US" dirty="0"/>
            <a:t>数据获取</a:t>
          </a:r>
        </a:p>
      </dgm:t>
    </dgm:pt>
    <dgm:pt modelId="{B978D1CD-A1DA-CF46-8621-67B8D60750F1}" type="par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FECCF492-001F-F240-9F6C-1978B4716F0F}" type="sib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0116DF6C-A155-4149-AB47-728336A47087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65CDC210-3BB7-B540-A018-68179870C284}" type="par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F58BED02-63C3-E742-B7B0-4EAD27092D13}" type="sib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44500AF1-8EBA-0B4B-9D51-E060F41D95BD}">
      <dgm:prSet phldrT="[文本]"/>
      <dgm:spPr/>
      <dgm:t>
        <a:bodyPr/>
        <a:lstStyle/>
        <a:p>
          <a:r>
            <a:rPr lang="zh-CN" altLang="en-US" dirty="0"/>
            <a:t>网页抓取</a:t>
          </a:r>
        </a:p>
      </dgm:t>
    </dgm:pt>
    <dgm:pt modelId="{44B111CD-4AC1-524E-B6BC-766A95B9414C}" type="par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C82898E2-8FEC-0843-BC38-A0C16AC7CE04}" type="sib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FA07C8EC-F731-FF48-B519-A31843CA3717}">
      <dgm:prSet phldrT="[文本]"/>
      <dgm:spPr/>
      <dgm:t>
        <a:bodyPr/>
        <a:lstStyle/>
        <a:p>
          <a:r>
            <a:rPr lang="zh-CN" altLang="en-US" dirty="0"/>
            <a:t>网页解析</a:t>
          </a:r>
        </a:p>
      </dgm:t>
    </dgm:pt>
    <dgm:pt modelId="{0F0F9BC9-54F7-D842-A559-82D3B7AD4653}" type="par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A34FC4C-05F2-D349-8146-3005C5F27100}" type="sib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651ABBC-427E-5244-B07C-71F3C59F5E5E}">
      <dgm:prSet phldrT="[文本]"/>
      <dgm:spPr/>
      <dgm:t>
        <a:bodyPr/>
        <a:lstStyle/>
        <a:p>
          <a:r>
            <a:rPr lang="zh-CN" altLang="en-US" dirty="0"/>
            <a:t>中文分词</a:t>
          </a:r>
        </a:p>
      </dgm:t>
    </dgm:pt>
    <dgm:pt modelId="{B7A4B335-173A-C14C-8C18-9E5745719133}" type="par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2785AB89-E3E7-A744-A12B-1CC92E99D52E}" type="sib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D99DD0C5-2410-944D-82F5-76556657EC0A}">
      <dgm:prSet phldrT="[文本]"/>
      <dgm:spPr/>
      <dgm:t>
        <a:bodyPr/>
        <a:lstStyle/>
        <a:p>
          <a:r>
            <a:rPr lang="zh-CN" altLang="en-US" dirty="0"/>
            <a:t>文本分析</a:t>
          </a:r>
        </a:p>
      </dgm:t>
    </dgm:pt>
    <dgm:pt modelId="{9D0F7265-B34F-4345-864A-0A46275C629E}" type="par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CE881428-7A05-F841-B4E0-BF7E1DDEEFF9}" type="sib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A82678BB-F781-2C4F-AAC9-04CFD4DB88C9}">
      <dgm:prSet phldrT="[文本]"/>
      <dgm:spPr/>
      <dgm:t>
        <a:bodyPr/>
        <a:lstStyle/>
        <a:p>
          <a:r>
            <a:rPr lang="zh-CN" altLang="en-US" b="1" dirty="0">
              <a:solidFill>
                <a:srgbClr val="C00000"/>
              </a:solidFill>
            </a:rPr>
            <a:t>文本分类</a:t>
          </a:r>
        </a:p>
      </dgm:t>
    </dgm:pt>
    <dgm:pt modelId="{6FCCE503-66C3-8C42-AE4F-393FC9CBB764}" type="par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C7F9F490-953A-C445-A529-E15388A52E02}" type="sib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DD8FF1EA-B8DF-C743-BCCE-C58876BBA00E}">
      <dgm:prSet phldrT="[文本]"/>
      <dgm:spPr/>
      <dgm:t>
        <a:bodyPr/>
        <a:lstStyle/>
        <a:p>
          <a:r>
            <a:rPr lang="zh-CN" altLang="en-US" dirty="0"/>
            <a:t>文本检索</a:t>
          </a:r>
        </a:p>
      </dgm:t>
    </dgm:pt>
    <dgm:pt modelId="{5B95E0AE-FA35-7045-9D44-D3C872BA0C82}" type="par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AC204E78-EC04-6745-A22C-2ADF33008BC9}" type="sib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EED821C7-95DF-E641-97C2-133743204DB6}">
      <dgm:prSet phldrT="[文本]"/>
      <dgm:spPr/>
      <dgm:t>
        <a:bodyPr/>
        <a:lstStyle/>
        <a:p>
          <a:r>
            <a:rPr lang="zh-CN" altLang="en-US" dirty="0"/>
            <a:t>文本索引</a:t>
          </a:r>
        </a:p>
      </dgm:t>
    </dgm:pt>
    <dgm:pt modelId="{72966840-7996-834B-906C-CB84AED1F40C}" type="par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4119EC4-1403-5D45-84B7-C76F36A9FC02}" type="sib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6403A1A-0864-B447-B238-ED31EDF5001D}">
      <dgm:prSet phldrT="[文本]"/>
      <dgm:spPr/>
      <dgm:t>
        <a:bodyPr/>
        <a:lstStyle/>
        <a:p>
          <a:r>
            <a:rPr lang="zh-CN" altLang="en-US" dirty="0"/>
            <a:t>搜索排序</a:t>
          </a:r>
        </a:p>
      </dgm:t>
    </dgm:pt>
    <dgm:pt modelId="{3852C253-DB98-C04A-9BF7-0609DDA5E91B}" type="par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E660A346-C36C-1848-B453-7FD3C7F63046}" type="sib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2A1DD125-8E64-FB4E-B27D-6250CE552D84}">
      <dgm:prSet phldrT="[文本]"/>
      <dgm:spPr/>
      <dgm:t>
        <a:bodyPr/>
        <a:lstStyle/>
        <a:p>
          <a:r>
            <a:rPr lang="zh-CN" altLang="en-US" dirty="0"/>
            <a:t>文本表示</a:t>
          </a:r>
        </a:p>
      </dgm:t>
    </dgm:pt>
    <dgm:pt modelId="{E7E03099-E63D-BE46-8D39-86C1A0B448D5}" type="par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1DB38D97-D14E-F14D-A6F9-71E603B4D1CC}" type="sib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E5075839-91B5-7044-B058-6F21619ED097}" type="pres">
      <dgm:prSet presAssocID="{24659926-7688-1849-AE9C-599A9672BCBA}" presName="Name0" presStyleCnt="0">
        <dgm:presLayoutVars>
          <dgm:dir/>
          <dgm:animLvl val="lvl"/>
          <dgm:resizeHandles val="exact"/>
        </dgm:presLayoutVars>
      </dgm:prSet>
      <dgm:spPr/>
    </dgm:pt>
    <dgm:pt modelId="{F120307F-8B23-5B4D-B011-9FC75E4A583D}" type="pres">
      <dgm:prSet presAssocID="{24659926-7688-1849-AE9C-599A9672BCBA}" presName="tSp" presStyleCnt="0"/>
      <dgm:spPr/>
    </dgm:pt>
    <dgm:pt modelId="{4C39AE1B-49F7-384A-800E-0657AFE406BB}" type="pres">
      <dgm:prSet presAssocID="{24659926-7688-1849-AE9C-599A9672BCBA}" presName="bSp" presStyleCnt="0"/>
      <dgm:spPr/>
    </dgm:pt>
    <dgm:pt modelId="{1AA61AE4-B7D7-E344-9826-9D64F8849257}" type="pres">
      <dgm:prSet presAssocID="{24659926-7688-1849-AE9C-599A9672BCBA}" presName="process" presStyleCnt="0"/>
      <dgm:spPr/>
    </dgm:pt>
    <dgm:pt modelId="{03FF4FCA-E73F-0D4E-979A-37EEDAE8D6FB}" type="pres">
      <dgm:prSet presAssocID="{833B1DEE-7F72-9246-8FD8-BC852CE35CC9}" presName="composite1" presStyleCnt="0"/>
      <dgm:spPr/>
    </dgm:pt>
    <dgm:pt modelId="{2FFED8AC-39D2-C54C-AC92-80C7D2153AE4}" type="pres">
      <dgm:prSet presAssocID="{833B1DEE-7F72-9246-8FD8-BC852CE35CC9}" presName="dummyNode1" presStyleLbl="node1" presStyleIdx="0" presStyleCnt="4"/>
      <dgm:spPr/>
    </dgm:pt>
    <dgm:pt modelId="{A8110EEC-AD82-434C-9290-A27EF621883E}" type="pres">
      <dgm:prSet presAssocID="{833B1DEE-7F72-9246-8FD8-BC852CE35CC9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17656A-0350-9442-A0D9-4712DFB72432}" type="pres">
      <dgm:prSet presAssocID="{833B1DEE-7F72-9246-8FD8-BC852CE35CC9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13BEC-7C9C-C04F-9631-99E62CA70244}" type="pres">
      <dgm:prSet presAssocID="{833B1DEE-7F72-9246-8FD8-BC852CE35CC9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7F00A-30BA-B546-8E8A-FA8D4AE209E4}" type="pres">
      <dgm:prSet presAssocID="{833B1DEE-7F72-9246-8FD8-BC852CE35CC9}" presName="connSite1" presStyleCnt="0"/>
      <dgm:spPr/>
    </dgm:pt>
    <dgm:pt modelId="{379EEBE1-51F9-1646-B5B6-BC1E0819AB48}" type="pres">
      <dgm:prSet presAssocID="{FECCF492-001F-F240-9F6C-1978B4716F0F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78EA44FF-EF89-8248-95B2-C80BB7EF8FA7}" type="pres">
      <dgm:prSet presAssocID="{0116DF6C-A155-4149-AB47-728336A47087}" presName="composite2" presStyleCnt="0"/>
      <dgm:spPr/>
    </dgm:pt>
    <dgm:pt modelId="{44D1863D-F201-074C-B74F-4981905D6149}" type="pres">
      <dgm:prSet presAssocID="{0116DF6C-A155-4149-AB47-728336A47087}" presName="dummyNode2" presStyleLbl="node1" presStyleIdx="0" presStyleCnt="4"/>
      <dgm:spPr/>
    </dgm:pt>
    <dgm:pt modelId="{A7B9A3F5-0CD8-9344-8718-5D9C8D970C21}" type="pres">
      <dgm:prSet presAssocID="{0116DF6C-A155-4149-AB47-728336A47087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DA2EE0-4142-7341-8D01-5F5CE72D9AD1}" type="pres">
      <dgm:prSet presAssocID="{0116DF6C-A155-4149-AB47-728336A47087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2ED394-5EF0-7445-9715-B775B3128571}" type="pres">
      <dgm:prSet presAssocID="{0116DF6C-A155-4149-AB47-728336A47087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9691C-E4BB-7A44-908C-05EAF3039001}" type="pres">
      <dgm:prSet presAssocID="{0116DF6C-A155-4149-AB47-728336A47087}" presName="connSite2" presStyleCnt="0"/>
      <dgm:spPr/>
    </dgm:pt>
    <dgm:pt modelId="{1037E3CE-7135-264D-82C3-7E2956D0F1DF}" type="pres">
      <dgm:prSet presAssocID="{F58BED02-63C3-E742-B7B0-4EAD27092D13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3EF294AC-FB04-854B-8F3C-98E055F2836A}" type="pres">
      <dgm:prSet presAssocID="{D99DD0C5-2410-944D-82F5-76556657EC0A}" presName="composite1" presStyleCnt="0"/>
      <dgm:spPr/>
    </dgm:pt>
    <dgm:pt modelId="{4867D926-EA8D-0A4B-AD69-4BAB211159CB}" type="pres">
      <dgm:prSet presAssocID="{D99DD0C5-2410-944D-82F5-76556657EC0A}" presName="dummyNode1" presStyleLbl="node1" presStyleIdx="1" presStyleCnt="4"/>
      <dgm:spPr/>
    </dgm:pt>
    <dgm:pt modelId="{27FFE134-25C8-4844-9149-DC9D8EBE9B0B}" type="pres">
      <dgm:prSet presAssocID="{D99DD0C5-2410-944D-82F5-76556657EC0A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B987A-7BAE-914A-9001-15147BF265EA}" type="pres">
      <dgm:prSet presAssocID="{D99DD0C5-2410-944D-82F5-76556657EC0A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C239E-E5D6-BC44-ACAB-C2E8B0678885}" type="pres">
      <dgm:prSet presAssocID="{D99DD0C5-2410-944D-82F5-76556657EC0A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1B83D0-C799-214F-8B89-D398FD3F1748}" type="pres">
      <dgm:prSet presAssocID="{D99DD0C5-2410-944D-82F5-76556657EC0A}" presName="connSite1" presStyleCnt="0"/>
      <dgm:spPr/>
    </dgm:pt>
    <dgm:pt modelId="{40716FB7-70DF-F447-9B02-C6F0E2E3363B}" type="pres">
      <dgm:prSet presAssocID="{CE881428-7A05-F841-B4E0-BF7E1DDEEFF9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341D3FDF-8E0F-E74D-A6DE-D35BEB89FEBF}" type="pres">
      <dgm:prSet presAssocID="{DD8FF1EA-B8DF-C743-BCCE-C58876BBA00E}" presName="composite2" presStyleCnt="0"/>
      <dgm:spPr/>
    </dgm:pt>
    <dgm:pt modelId="{BEDE2A24-B59C-9444-8C14-B09AFB77DAB3}" type="pres">
      <dgm:prSet presAssocID="{DD8FF1EA-B8DF-C743-BCCE-C58876BBA00E}" presName="dummyNode2" presStyleLbl="node1" presStyleIdx="2" presStyleCnt="4"/>
      <dgm:spPr/>
    </dgm:pt>
    <dgm:pt modelId="{C36CB93B-7954-874E-B46F-76B89349002E}" type="pres">
      <dgm:prSet presAssocID="{DD8FF1EA-B8DF-C743-BCCE-C58876BBA00E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71B5DB-4FAC-0D4F-B637-0B01D1DAF4EE}" type="pres">
      <dgm:prSet presAssocID="{DD8FF1EA-B8DF-C743-BCCE-C58876BBA00E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F4225C-8C02-4340-AB5D-6F00F902940B}" type="pres">
      <dgm:prSet presAssocID="{DD8FF1EA-B8DF-C743-BCCE-C58876BBA00E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8C511-A90B-CE47-932B-BA773FA5548C}" type="pres">
      <dgm:prSet presAssocID="{DD8FF1EA-B8DF-C743-BCCE-C58876BBA00E}" presName="connSite2" presStyleCnt="0"/>
      <dgm:spPr/>
    </dgm:pt>
  </dgm:ptLst>
  <dgm:cxnLst>
    <dgm:cxn modelId="{89579BFB-2A64-AF44-963C-643544F28242}" type="presOf" srcId="{B651ABBC-427E-5244-B07C-71F3C59F5E5E}" destId="{08DA2EE0-4142-7341-8D01-5F5CE72D9AD1}" srcOrd="1" destOrd="0" presId="urn:microsoft.com/office/officeart/2005/8/layout/hProcess4"/>
    <dgm:cxn modelId="{8D66C8A9-94F3-D541-BD42-206CC08BD6F0}" type="presOf" srcId="{24659926-7688-1849-AE9C-599A9672BCBA}" destId="{E5075839-91B5-7044-B058-6F21619ED097}" srcOrd="0" destOrd="0" presId="urn:microsoft.com/office/officeart/2005/8/layout/hProcess4"/>
    <dgm:cxn modelId="{AC02FE71-DCF5-AF41-A6A6-B4E869CA6361}" type="presOf" srcId="{D99DD0C5-2410-944D-82F5-76556657EC0A}" destId="{B30C239E-E5D6-BC44-ACAB-C2E8B0678885}" srcOrd="0" destOrd="0" presId="urn:microsoft.com/office/officeart/2005/8/layout/hProcess4"/>
    <dgm:cxn modelId="{42BDDF96-0574-E147-BEBD-57FEAB7B2D61}" srcId="{24659926-7688-1849-AE9C-599A9672BCBA}" destId="{D99DD0C5-2410-944D-82F5-76556657EC0A}" srcOrd="2" destOrd="0" parTransId="{9D0F7265-B34F-4345-864A-0A46275C629E}" sibTransId="{CE881428-7A05-F841-B4E0-BF7E1DDEEFF9}"/>
    <dgm:cxn modelId="{4B8A84DA-1DC5-0F4A-965D-02899D16F0BC}" srcId="{24659926-7688-1849-AE9C-599A9672BCBA}" destId="{0116DF6C-A155-4149-AB47-728336A47087}" srcOrd="1" destOrd="0" parTransId="{65CDC210-3BB7-B540-A018-68179870C284}" sibTransId="{F58BED02-63C3-E742-B7B0-4EAD27092D13}"/>
    <dgm:cxn modelId="{E9A0EECF-605F-DF4A-963C-25FCB8546B7D}" srcId="{DD8FF1EA-B8DF-C743-BCCE-C58876BBA00E}" destId="{EED821C7-95DF-E641-97C2-133743204DB6}" srcOrd="0" destOrd="0" parTransId="{72966840-7996-834B-906C-CB84AED1F40C}" sibTransId="{04119EC4-1403-5D45-84B7-C76F36A9FC02}"/>
    <dgm:cxn modelId="{E32D8CD7-53FA-B540-A333-CBE485CB0A24}" type="presOf" srcId="{44500AF1-8EBA-0B4B-9D51-E060F41D95BD}" destId="{A8110EEC-AD82-434C-9290-A27EF621883E}" srcOrd="0" destOrd="0" presId="urn:microsoft.com/office/officeart/2005/8/layout/hProcess4"/>
    <dgm:cxn modelId="{34A3EA4D-379E-6E41-B5F3-E5FF663A3CBF}" type="presOf" srcId="{0116DF6C-A155-4149-AB47-728336A47087}" destId="{3E2ED394-5EF0-7445-9715-B775B3128571}" srcOrd="0" destOrd="0" presId="urn:microsoft.com/office/officeart/2005/8/layout/hProcess4"/>
    <dgm:cxn modelId="{740EAB13-A4E2-6E42-8C00-055AD3DB6845}" srcId="{833B1DEE-7F72-9246-8FD8-BC852CE35CC9}" destId="{44500AF1-8EBA-0B4B-9D51-E060F41D95BD}" srcOrd="0" destOrd="0" parTransId="{44B111CD-4AC1-524E-B6BC-766A95B9414C}" sibTransId="{C82898E2-8FEC-0843-BC38-A0C16AC7CE04}"/>
    <dgm:cxn modelId="{553872ED-4CB2-9846-81C0-D259947A1C48}" type="presOf" srcId="{06403A1A-0864-B447-B238-ED31EDF5001D}" destId="{C36CB93B-7954-874E-B46F-76B89349002E}" srcOrd="0" destOrd="1" presId="urn:microsoft.com/office/officeart/2005/8/layout/hProcess4"/>
    <dgm:cxn modelId="{FA6E7569-D588-784D-9184-DAED66EBD88E}" srcId="{24659926-7688-1849-AE9C-599A9672BCBA}" destId="{DD8FF1EA-B8DF-C743-BCCE-C58876BBA00E}" srcOrd="3" destOrd="0" parTransId="{5B95E0AE-FA35-7045-9D44-D3C872BA0C82}" sibTransId="{AC204E78-EC04-6745-A22C-2ADF33008BC9}"/>
    <dgm:cxn modelId="{7E59E897-608F-3A47-9B7A-4205BE11696A}" srcId="{24659926-7688-1849-AE9C-599A9672BCBA}" destId="{833B1DEE-7F72-9246-8FD8-BC852CE35CC9}" srcOrd="0" destOrd="0" parTransId="{B978D1CD-A1DA-CF46-8621-67B8D60750F1}" sibTransId="{FECCF492-001F-F240-9F6C-1978B4716F0F}"/>
    <dgm:cxn modelId="{00CF601F-1AE0-E247-AC30-E6C9840EA820}" srcId="{DD8FF1EA-B8DF-C743-BCCE-C58876BBA00E}" destId="{06403A1A-0864-B447-B238-ED31EDF5001D}" srcOrd="1" destOrd="0" parTransId="{3852C253-DB98-C04A-9BF7-0609DDA5E91B}" sibTransId="{E660A346-C36C-1848-B453-7FD3C7F63046}"/>
    <dgm:cxn modelId="{469C8430-8E0A-C947-92CF-C0601B462A82}" type="presOf" srcId="{2A1DD125-8E64-FB4E-B27D-6250CE552D84}" destId="{C49B987A-7BAE-914A-9001-15147BF265EA}" srcOrd="1" destOrd="0" presId="urn:microsoft.com/office/officeart/2005/8/layout/hProcess4"/>
    <dgm:cxn modelId="{3437A7AE-A498-D740-98BD-C18EF7E219F4}" type="presOf" srcId="{B651ABBC-427E-5244-B07C-71F3C59F5E5E}" destId="{A7B9A3F5-0CD8-9344-8718-5D9C8D970C21}" srcOrd="0" destOrd="0" presId="urn:microsoft.com/office/officeart/2005/8/layout/hProcess4"/>
    <dgm:cxn modelId="{CB43649C-FCAB-8646-8E37-5E81D0FFCFA3}" srcId="{D99DD0C5-2410-944D-82F5-76556657EC0A}" destId="{A82678BB-F781-2C4F-AAC9-04CFD4DB88C9}" srcOrd="1" destOrd="0" parTransId="{6FCCE503-66C3-8C42-AE4F-393FC9CBB764}" sibTransId="{C7F9F490-953A-C445-A529-E15388A52E02}"/>
    <dgm:cxn modelId="{9EB24DE3-0223-B647-A460-942A6707FB87}" type="presOf" srcId="{833B1DEE-7F72-9246-8FD8-BC852CE35CC9}" destId="{E3413BEC-7C9C-C04F-9631-99E62CA70244}" srcOrd="0" destOrd="0" presId="urn:microsoft.com/office/officeart/2005/8/layout/hProcess4"/>
    <dgm:cxn modelId="{9A771967-9785-E341-98C2-69E73874EB47}" type="presOf" srcId="{EED821C7-95DF-E641-97C2-133743204DB6}" destId="{F171B5DB-4FAC-0D4F-B637-0B01D1DAF4EE}" srcOrd="1" destOrd="0" presId="urn:microsoft.com/office/officeart/2005/8/layout/hProcess4"/>
    <dgm:cxn modelId="{02B1DB7C-0E42-F742-BCC7-454497065DFD}" type="presOf" srcId="{06403A1A-0864-B447-B238-ED31EDF5001D}" destId="{F171B5DB-4FAC-0D4F-B637-0B01D1DAF4EE}" srcOrd="1" destOrd="1" presId="urn:microsoft.com/office/officeart/2005/8/layout/hProcess4"/>
    <dgm:cxn modelId="{41D82BED-BC4D-0942-B3CD-2C485A31D466}" type="presOf" srcId="{F58BED02-63C3-E742-B7B0-4EAD27092D13}" destId="{1037E3CE-7135-264D-82C3-7E2956D0F1DF}" srcOrd="0" destOrd="0" presId="urn:microsoft.com/office/officeart/2005/8/layout/hProcess4"/>
    <dgm:cxn modelId="{011A07B0-6996-9342-9A51-09BFD4CC7C0E}" type="presOf" srcId="{A82678BB-F781-2C4F-AAC9-04CFD4DB88C9}" destId="{C49B987A-7BAE-914A-9001-15147BF265EA}" srcOrd="1" destOrd="1" presId="urn:microsoft.com/office/officeart/2005/8/layout/hProcess4"/>
    <dgm:cxn modelId="{D13F1E94-98CA-C540-B2B3-6E4514B7042A}" type="presOf" srcId="{EED821C7-95DF-E641-97C2-133743204DB6}" destId="{C36CB93B-7954-874E-B46F-76B89349002E}" srcOrd="0" destOrd="0" presId="urn:microsoft.com/office/officeart/2005/8/layout/hProcess4"/>
    <dgm:cxn modelId="{BFD23F74-BF81-EB4E-B16B-1937F5119B6C}" type="presOf" srcId="{FECCF492-001F-F240-9F6C-1978B4716F0F}" destId="{379EEBE1-51F9-1646-B5B6-BC1E0819AB48}" srcOrd="0" destOrd="0" presId="urn:microsoft.com/office/officeart/2005/8/layout/hProcess4"/>
    <dgm:cxn modelId="{D78D8B89-CB60-7D4A-9B04-81E6DEE4B0DA}" type="presOf" srcId="{DD8FF1EA-B8DF-C743-BCCE-C58876BBA00E}" destId="{C0F4225C-8C02-4340-AB5D-6F00F902940B}" srcOrd="0" destOrd="0" presId="urn:microsoft.com/office/officeart/2005/8/layout/hProcess4"/>
    <dgm:cxn modelId="{72FA1138-1A66-644B-884B-4F86679A7CE1}" type="presOf" srcId="{FA07C8EC-F731-FF48-B519-A31843CA3717}" destId="{A8110EEC-AD82-434C-9290-A27EF621883E}" srcOrd="0" destOrd="1" presId="urn:microsoft.com/office/officeart/2005/8/layout/hProcess4"/>
    <dgm:cxn modelId="{B807E2A4-D727-1347-9F12-32B8EB59CF7A}" type="presOf" srcId="{44500AF1-8EBA-0B4B-9D51-E060F41D95BD}" destId="{C217656A-0350-9442-A0D9-4712DFB72432}" srcOrd="1" destOrd="0" presId="urn:microsoft.com/office/officeart/2005/8/layout/hProcess4"/>
    <dgm:cxn modelId="{B59ED324-E44A-3843-B173-30AC1CC82846}" type="presOf" srcId="{FA07C8EC-F731-FF48-B519-A31843CA3717}" destId="{C217656A-0350-9442-A0D9-4712DFB72432}" srcOrd="1" destOrd="1" presId="urn:microsoft.com/office/officeart/2005/8/layout/hProcess4"/>
    <dgm:cxn modelId="{B5C36E08-D695-9345-9C36-CE693A9AD70A}" srcId="{833B1DEE-7F72-9246-8FD8-BC852CE35CC9}" destId="{FA07C8EC-F731-FF48-B519-A31843CA3717}" srcOrd="1" destOrd="0" parTransId="{0F0F9BC9-54F7-D842-A559-82D3B7AD4653}" sibTransId="{BA34FC4C-05F2-D349-8146-3005C5F27100}"/>
    <dgm:cxn modelId="{3AC788BF-D988-0D4C-ADEF-965AC6FDA4FD}" srcId="{D99DD0C5-2410-944D-82F5-76556657EC0A}" destId="{2A1DD125-8E64-FB4E-B27D-6250CE552D84}" srcOrd="0" destOrd="0" parTransId="{E7E03099-E63D-BE46-8D39-86C1A0B448D5}" sibTransId="{1DB38D97-D14E-F14D-A6F9-71E603B4D1CC}"/>
    <dgm:cxn modelId="{406BEE41-4D98-7A49-A57A-144280E7521C}" srcId="{0116DF6C-A155-4149-AB47-728336A47087}" destId="{B651ABBC-427E-5244-B07C-71F3C59F5E5E}" srcOrd="0" destOrd="0" parTransId="{B7A4B335-173A-C14C-8C18-9E5745719133}" sibTransId="{2785AB89-E3E7-A744-A12B-1CC92E99D52E}"/>
    <dgm:cxn modelId="{61D4FECD-9B03-7D4D-A8DE-8A14D55F351A}" type="presOf" srcId="{CE881428-7A05-F841-B4E0-BF7E1DDEEFF9}" destId="{40716FB7-70DF-F447-9B02-C6F0E2E3363B}" srcOrd="0" destOrd="0" presId="urn:microsoft.com/office/officeart/2005/8/layout/hProcess4"/>
    <dgm:cxn modelId="{FD2C5896-AAB5-D644-8D7C-FF7F707545CD}" type="presOf" srcId="{A82678BB-F781-2C4F-AAC9-04CFD4DB88C9}" destId="{27FFE134-25C8-4844-9149-DC9D8EBE9B0B}" srcOrd="0" destOrd="1" presId="urn:microsoft.com/office/officeart/2005/8/layout/hProcess4"/>
    <dgm:cxn modelId="{C0637D56-2B14-C142-8796-ACA1A5F5D482}" type="presOf" srcId="{2A1DD125-8E64-FB4E-B27D-6250CE552D84}" destId="{27FFE134-25C8-4844-9149-DC9D8EBE9B0B}" srcOrd="0" destOrd="0" presId="urn:microsoft.com/office/officeart/2005/8/layout/hProcess4"/>
    <dgm:cxn modelId="{3C489B29-1330-B645-ACD8-0A93C67D62D8}" type="presParOf" srcId="{E5075839-91B5-7044-B058-6F21619ED097}" destId="{F120307F-8B23-5B4D-B011-9FC75E4A583D}" srcOrd="0" destOrd="0" presId="urn:microsoft.com/office/officeart/2005/8/layout/hProcess4"/>
    <dgm:cxn modelId="{DD19F846-C635-2741-92C0-530CFB2F25D7}" type="presParOf" srcId="{E5075839-91B5-7044-B058-6F21619ED097}" destId="{4C39AE1B-49F7-384A-800E-0657AFE406BB}" srcOrd="1" destOrd="0" presId="urn:microsoft.com/office/officeart/2005/8/layout/hProcess4"/>
    <dgm:cxn modelId="{DF0F93AA-01C4-EB4F-BCD3-45682B889ECC}" type="presParOf" srcId="{E5075839-91B5-7044-B058-6F21619ED097}" destId="{1AA61AE4-B7D7-E344-9826-9D64F8849257}" srcOrd="2" destOrd="0" presId="urn:microsoft.com/office/officeart/2005/8/layout/hProcess4"/>
    <dgm:cxn modelId="{CCB7E177-7CEC-854A-AF62-481291037EDD}" type="presParOf" srcId="{1AA61AE4-B7D7-E344-9826-9D64F8849257}" destId="{03FF4FCA-E73F-0D4E-979A-37EEDAE8D6FB}" srcOrd="0" destOrd="0" presId="urn:microsoft.com/office/officeart/2005/8/layout/hProcess4"/>
    <dgm:cxn modelId="{9057F65B-6365-9441-AA2A-A1B204F230D1}" type="presParOf" srcId="{03FF4FCA-E73F-0D4E-979A-37EEDAE8D6FB}" destId="{2FFED8AC-39D2-C54C-AC92-80C7D2153AE4}" srcOrd="0" destOrd="0" presId="urn:microsoft.com/office/officeart/2005/8/layout/hProcess4"/>
    <dgm:cxn modelId="{6CC1B13F-4BAD-B549-ABED-AB8C60718D0B}" type="presParOf" srcId="{03FF4FCA-E73F-0D4E-979A-37EEDAE8D6FB}" destId="{A8110EEC-AD82-434C-9290-A27EF621883E}" srcOrd="1" destOrd="0" presId="urn:microsoft.com/office/officeart/2005/8/layout/hProcess4"/>
    <dgm:cxn modelId="{93B6FC2B-5369-6442-BFD1-75010503F2BF}" type="presParOf" srcId="{03FF4FCA-E73F-0D4E-979A-37EEDAE8D6FB}" destId="{C217656A-0350-9442-A0D9-4712DFB72432}" srcOrd="2" destOrd="0" presId="urn:microsoft.com/office/officeart/2005/8/layout/hProcess4"/>
    <dgm:cxn modelId="{28CA183D-866F-8549-8B0E-63E2F53B4C0B}" type="presParOf" srcId="{03FF4FCA-E73F-0D4E-979A-37EEDAE8D6FB}" destId="{E3413BEC-7C9C-C04F-9631-99E62CA70244}" srcOrd="3" destOrd="0" presId="urn:microsoft.com/office/officeart/2005/8/layout/hProcess4"/>
    <dgm:cxn modelId="{DACC1296-51BA-D34F-AC6B-7CC4E81EA37B}" type="presParOf" srcId="{03FF4FCA-E73F-0D4E-979A-37EEDAE8D6FB}" destId="{E0F7F00A-30BA-B546-8E8A-FA8D4AE209E4}" srcOrd="4" destOrd="0" presId="urn:microsoft.com/office/officeart/2005/8/layout/hProcess4"/>
    <dgm:cxn modelId="{A403014E-F83E-2846-A88E-F12A7A7DD3EB}" type="presParOf" srcId="{1AA61AE4-B7D7-E344-9826-9D64F8849257}" destId="{379EEBE1-51F9-1646-B5B6-BC1E0819AB48}" srcOrd="1" destOrd="0" presId="urn:microsoft.com/office/officeart/2005/8/layout/hProcess4"/>
    <dgm:cxn modelId="{B589873E-406F-F949-BD2B-AF567731A91F}" type="presParOf" srcId="{1AA61AE4-B7D7-E344-9826-9D64F8849257}" destId="{78EA44FF-EF89-8248-95B2-C80BB7EF8FA7}" srcOrd="2" destOrd="0" presId="urn:microsoft.com/office/officeart/2005/8/layout/hProcess4"/>
    <dgm:cxn modelId="{62BF2648-4AF0-EE4E-8CBD-0CC5EB414FE8}" type="presParOf" srcId="{78EA44FF-EF89-8248-95B2-C80BB7EF8FA7}" destId="{44D1863D-F201-074C-B74F-4981905D6149}" srcOrd="0" destOrd="0" presId="urn:microsoft.com/office/officeart/2005/8/layout/hProcess4"/>
    <dgm:cxn modelId="{E1641178-B938-E945-944E-E2C00A883CB3}" type="presParOf" srcId="{78EA44FF-EF89-8248-95B2-C80BB7EF8FA7}" destId="{A7B9A3F5-0CD8-9344-8718-5D9C8D970C21}" srcOrd="1" destOrd="0" presId="urn:microsoft.com/office/officeart/2005/8/layout/hProcess4"/>
    <dgm:cxn modelId="{C6A71BE3-162E-9D45-B890-534E6F9AB66B}" type="presParOf" srcId="{78EA44FF-EF89-8248-95B2-C80BB7EF8FA7}" destId="{08DA2EE0-4142-7341-8D01-5F5CE72D9AD1}" srcOrd="2" destOrd="0" presId="urn:microsoft.com/office/officeart/2005/8/layout/hProcess4"/>
    <dgm:cxn modelId="{00C6D920-EC91-E442-A4B1-3273FFCE07AE}" type="presParOf" srcId="{78EA44FF-EF89-8248-95B2-C80BB7EF8FA7}" destId="{3E2ED394-5EF0-7445-9715-B775B3128571}" srcOrd="3" destOrd="0" presId="urn:microsoft.com/office/officeart/2005/8/layout/hProcess4"/>
    <dgm:cxn modelId="{68F5E478-842B-8F45-98DA-370FA441CFCC}" type="presParOf" srcId="{78EA44FF-EF89-8248-95B2-C80BB7EF8FA7}" destId="{5179691C-E4BB-7A44-908C-05EAF3039001}" srcOrd="4" destOrd="0" presId="urn:microsoft.com/office/officeart/2005/8/layout/hProcess4"/>
    <dgm:cxn modelId="{46B6B53B-2447-6746-95A3-D33658BEA372}" type="presParOf" srcId="{1AA61AE4-B7D7-E344-9826-9D64F8849257}" destId="{1037E3CE-7135-264D-82C3-7E2956D0F1DF}" srcOrd="3" destOrd="0" presId="urn:microsoft.com/office/officeart/2005/8/layout/hProcess4"/>
    <dgm:cxn modelId="{1CA9CECE-D5C6-D64F-BF60-6F2D118E445D}" type="presParOf" srcId="{1AA61AE4-B7D7-E344-9826-9D64F8849257}" destId="{3EF294AC-FB04-854B-8F3C-98E055F2836A}" srcOrd="4" destOrd="0" presId="urn:microsoft.com/office/officeart/2005/8/layout/hProcess4"/>
    <dgm:cxn modelId="{46C164AC-C08B-264A-AA7C-4E8C518ABFEB}" type="presParOf" srcId="{3EF294AC-FB04-854B-8F3C-98E055F2836A}" destId="{4867D926-EA8D-0A4B-AD69-4BAB211159CB}" srcOrd="0" destOrd="0" presId="urn:microsoft.com/office/officeart/2005/8/layout/hProcess4"/>
    <dgm:cxn modelId="{DBB9740F-E174-B74A-AEC6-C9D59F79B167}" type="presParOf" srcId="{3EF294AC-FB04-854B-8F3C-98E055F2836A}" destId="{27FFE134-25C8-4844-9149-DC9D8EBE9B0B}" srcOrd="1" destOrd="0" presId="urn:microsoft.com/office/officeart/2005/8/layout/hProcess4"/>
    <dgm:cxn modelId="{F7DF9C9A-F302-A54C-848E-946E69E573F4}" type="presParOf" srcId="{3EF294AC-FB04-854B-8F3C-98E055F2836A}" destId="{C49B987A-7BAE-914A-9001-15147BF265EA}" srcOrd="2" destOrd="0" presId="urn:microsoft.com/office/officeart/2005/8/layout/hProcess4"/>
    <dgm:cxn modelId="{CB0E142F-C4E7-9046-A6C7-49F3B4933F43}" type="presParOf" srcId="{3EF294AC-FB04-854B-8F3C-98E055F2836A}" destId="{B30C239E-E5D6-BC44-ACAB-C2E8B0678885}" srcOrd="3" destOrd="0" presId="urn:microsoft.com/office/officeart/2005/8/layout/hProcess4"/>
    <dgm:cxn modelId="{0D5882D2-EFA7-5642-8D1A-885BA7CED3B6}" type="presParOf" srcId="{3EF294AC-FB04-854B-8F3C-98E055F2836A}" destId="{621B83D0-C799-214F-8B89-D398FD3F1748}" srcOrd="4" destOrd="0" presId="urn:microsoft.com/office/officeart/2005/8/layout/hProcess4"/>
    <dgm:cxn modelId="{603F939B-545D-CE42-8126-CBA339E15553}" type="presParOf" srcId="{1AA61AE4-B7D7-E344-9826-9D64F8849257}" destId="{40716FB7-70DF-F447-9B02-C6F0E2E3363B}" srcOrd="5" destOrd="0" presId="urn:microsoft.com/office/officeart/2005/8/layout/hProcess4"/>
    <dgm:cxn modelId="{B11A9ECE-4143-E148-9DB7-D523C7F3BB0A}" type="presParOf" srcId="{1AA61AE4-B7D7-E344-9826-9D64F8849257}" destId="{341D3FDF-8E0F-E74D-A6DE-D35BEB89FEBF}" srcOrd="6" destOrd="0" presId="urn:microsoft.com/office/officeart/2005/8/layout/hProcess4"/>
    <dgm:cxn modelId="{52595533-068B-594A-93AF-44B6845948D8}" type="presParOf" srcId="{341D3FDF-8E0F-E74D-A6DE-D35BEB89FEBF}" destId="{BEDE2A24-B59C-9444-8C14-B09AFB77DAB3}" srcOrd="0" destOrd="0" presId="urn:microsoft.com/office/officeart/2005/8/layout/hProcess4"/>
    <dgm:cxn modelId="{F4372DE5-DBB1-604E-A5A7-D206B7B5A4C5}" type="presParOf" srcId="{341D3FDF-8E0F-E74D-A6DE-D35BEB89FEBF}" destId="{C36CB93B-7954-874E-B46F-76B89349002E}" srcOrd="1" destOrd="0" presId="urn:microsoft.com/office/officeart/2005/8/layout/hProcess4"/>
    <dgm:cxn modelId="{6C339C4E-8180-DA47-8576-B2E798226CC4}" type="presParOf" srcId="{341D3FDF-8E0F-E74D-A6DE-D35BEB89FEBF}" destId="{F171B5DB-4FAC-0D4F-B637-0B01D1DAF4EE}" srcOrd="2" destOrd="0" presId="urn:microsoft.com/office/officeart/2005/8/layout/hProcess4"/>
    <dgm:cxn modelId="{B0747E28-2C85-284B-B3C1-5CAA1694CCCA}" type="presParOf" srcId="{341D3FDF-8E0F-E74D-A6DE-D35BEB89FEBF}" destId="{C0F4225C-8C02-4340-AB5D-6F00F902940B}" srcOrd="3" destOrd="0" presId="urn:microsoft.com/office/officeart/2005/8/layout/hProcess4"/>
    <dgm:cxn modelId="{E0F0A43B-E219-6843-B9A4-C5D45FBF40B4}" type="presParOf" srcId="{341D3FDF-8E0F-E74D-A6DE-D35BEB89FEBF}" destId="{B5D8C511-A90B-CE47-932B-BA773FA554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0EEC-AD82-434C-9290-A27EF621883E}">
      <dsp:nvSpPr>
        <dsp:cNvPr id="0" name=""/>
        <dsp:cNvSpPr/>
      </dsp:nvSpPr>
      <dsp:spPr>
        <a:xfrm>
          <a:off x="3521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网页抓取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网页解析</a:t>
          </a:r>
        </a:p>
      </dsp:txBody>
      <dsp:txXfrm>
        <a:off x="34909" y="1317910"/>
        <a:ext cx="1590922" cy="1008903"/>
      </dsp:txXfrm>
    </dsp:sp>
    <dsp:sp modelId="{379EEBE1-51F9-1646-B5B6-BC1E0819AB48}">
      <dsp:nvSpPr>
        <dsp:cNvPr id="0" name=""/>
        <dsp:cNvSpPr/>
      </dsp:nvSpPr>
      <dsp:spPr>
        <a:xfrm>
          <a:off x="927716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13BEC-7C9C-C04F-9631-99E62CA70244}">
      <dsp:nvSpPr>
        <dsp:cNvPr id="0" name=""/>
        <dsp:cNvSpPr/>
      </dsp:nvSpPr>
      <dsp:spPr>
        <a:xfrm>
          <a:off x="371009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数据获取</a:t>
          </a:r>
        </a:p>
      </dsp:txBody>
      <dsp:txXfrm>
        <a:off x="388130" y="2375322"/>
        <a:ext cx="1435711" cy="550310"/>
      </dsp:txXfrm>
    </dsp:sp>
    <dsp:sp modelId="{A7B9A3F5-0CD8-9344-8718-5D9C8D970C21}">
      <dsp:nvSpPr>
        <dsp:cNvPr id="0" name=""/>
        <dsp:cNvSpPr/>
      </dsp:nvSpPr>
      <dsp:spPr>
        <a:xfrm>
          <a:off x="2131892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中文分词</a:t>
          </a:r>
        </a:p>
      </dsp:txBody>
      <dsp:txXfrm>
        <a:off x="2163280" y="1610186"/>
        <a:ext cx="1590922" cy="1008903"/>
      </dsp:txXfrm>
    </dsp:sp>
    <dsp:sp modelId="{1037E3CE-7135-264D-82C3-7E2956D0F1DF}">
      <dsp:nvSpPr>
        <dsp:cNvPr id="0" name=""/>
        <dsp:cNvSpPr/>
      </dsp:nvSpPr>
      <dsp:spPr>
        <a:xfrm>
          <a:off x="3042307" y="439612"/>
          <a:ext cx="2062300" cy="2062300"/>
        </a:xfrm>
        <a:prstGeom prst="circularArrow">
          <a:avLst>
            <a:gd name="adj1" fmla="val 2962"/>
            <a:gd name="adj2" fmla="val 362927"/>
            <a:gd name="adj3" fmla="val 19461562"/>
            <a:gd name="adj4" fmla="val 12575511"/>
            <a:gd name="adj5" fmla="val 34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ED394-5EF0-7445-9715-B775B3128571}">
      <dsp:nvSpPr>
        <dsp:cNvPr id="0" name=""/>
        <dsp:cNvSpPr/>
      </dsp:nvSpPr>
      <dsp:spPr>
        <a:xfrm>
          <a:off x="2499381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数据处理</a:t>
          </a:r>
        </a:p>
      </dsp:txBody>
      <dsp:txXfrm>
        <a:off x="2516502" y="1011367"/>
        <a:ext cx="1435711" cy="550310"/>
      </dsp:txXfrm>
    </dsp:sp>
    <dsp:sp modelId="{27FFE134-25C8-4844-9149-DC9D8EBE9B0B}">
      <dsp:nvSpPr>
        <dsp:cNvPr id="0" name=""/>
        <dsp:cNvSpPr/>
      </dsp:nvSpPr>
      <dsp:spPr>
        <a:xfrm>
          <a:off x="4260264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文本表示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>
              <a:solidFill>
                <a:srgbClr val="C00000"/>
              </a:solidFill>
            </a:rPr>
            <a:t>文本分类</a:t>
          </a:r>
        </a:p>
      </dsp:txBody>
      <dsp:txXfrm>
        <a:off x="4291652" y="1317910"/>
        <a:ext cx="1590922" cy="1008903"/>
      </dsp:txXfrm>
    </dsp:sp>
    <dsp:sp modelId="{40716FB7-70DF-F447-9B02-C6F0E2E3363B}">
      <dsp:nvSpPr>
        <dsp:cNvPr id="0" name=""/>
        <dsp:cNvSpPr/>
      </dsp:nvSpPr>
      <dsp:spPr>
        <a:xfrm>
          <a:off x="5184459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C239E-E5D6-BC44-ACAB-C2E8B0678885}">
      <dsp:nvSpPr>
        <dsp:cNvPr id="0" name=""/>
        <dsp:cNvSpPr/>
      </dsp:nvSpPr>
      <dsp:spPr>
        <a:xfrm>
          <a:off x="4627753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文本分析</a:t>
          </a:r>
        </a:p>
      </dsp:txBody>
      <dsp:txXfrm>
        <a:off x="4644874" y="2375322"/>
        <a:ext cx="1435711" cy="550310"/>
      </dsp:txXfrm>
    </dsp:sp>
    <dsp:sp modelId="{C36CB93B-7954-874E-B46F-76B89349002E}">
      <dsp:nvSpPr>
        <dsp:cNvPr id="0" name=""/>
        <dsp:cNvSpPr/>
      </dsp:nvSpPr>
      <dsp:spPr>
        <a:xfrm>
          <a:off x="6388636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文本索引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搜索排序</a:t>
          </a:r>
        </a:p>
      </dsp:txBody>
      <dsp:txXfrm>
        <a:off x="6420024" y="1610186"/>
        <a:ext cx="1590922" cy="1008903"/>
      </dsp:txXfrm>
    </dsp:sp>
    <dsp:sp modelId="{C0F4225C-8C02-4340-AB5D-6F00F902940B}">
      <dsp:nvSpPr>
        <dsp:cNvPr id="0" name=""/>
        <dsp:cNvSpPr/>
      </dsp:nvSpPr>
      <dsp:spPr>
        <a:xfrm>
          <a:off x="6756124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文本检索</a:t>
          </a:r>
        </a:p>
      </dsp:txBody>
      <dsp:txXfrm>
        <a:off x="6773245" y="1011367"/>
        <a:ext cx="1435711" cy="55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radimrehurek.com/gensim/auto_examples/index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文本表示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Word2Vector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5202240" y="863065"/>
            <a:ext cx="3595241" cy="19998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zh-CN" altLang="en-US" sz="1600" dirty="0"/>
              <a:t>隐层的计算：</a:t>
            </a:r>
            <a:r>
              <a:rPr kumimoji="1" lang="zh-CN" altLang="en-US" sz="1600" dirty="0">
                <a:solidFill>
                  <a:srgbClr val="C00000"/>
                </a:solidFill>
              </a:rPr>
              <a:t>上下文的平均向量</a:t>
            </a:r>
            <a:endParaRPr kumimoji="1" lang="en-US" altLang="zh-CN" sz="1600" dirty="0"/>
          </a:p>
        </p:txBody>
      </p:sp>
      <p:grpSp>
        <p:nvGrpSpPr>
          <p:cNvPr id="4" name="Group 19"/>
          <p:cNvGrpSpPr/>
          <p:nvPr/>
        </p:nvGrpSpPr>
        <p:grpSpPr>
          <a:xfrm>
            <a:off x="1132289" y="1867335"/>
            <a:ext cx="154305" cy="1337310"/>
            <a:chOff x="1800225" y="419100"/>
            <a:chExt cx="182880" cy="1828800"/>
          </a:xfrm>
        </p:grpSpPr>
        <p:sp>
          <p:nvSpPr>
            <p:cNvPr id="6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5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6" name="Group 20"/>
          <p:cNvGrpSpPr/>
          <p:nvPr/>
        </p:nvGrpSpPr>
        <p:grpSpPr>
          <a:xfrm>
            <a:off x="1132290" y="3480405"/>
            <a:ext cx="154305" cy="1337310"/>
            <a:chOff x="1800225" y="419100"/>
            <a:chExt cx="182880" cy="1828800"/>
          </a:xfrm>
        </p:grpSpPr>
        <p:sp>
          <p:nvSpPr>
            <p:cNvPr id="17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1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27" name="TextBox 31"/>
          <p:cNvSpPr txBox="1"/>
          <p:nvPr/>
        </p:nvSpPr>
        <p:spPr>
          <a:xfrm>
            <a:off x="826249" y="2365251"/>
            <a:ext cx="34817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cat</a:t>
            </a:r>
            <a:endParaRPr lang="en-US" sz="1013" dirty="0"/>
          </a:p>
        </p:txBody>
      </p:sp>
      <p:sp>
        <p:nvSpPr>
          <p:cNvPr id="28" name="TextBox 32"/>
          <p:cNvSpPr txBox="1"/>
          <p:nvPr/>
        </p:nvSpPr>
        <p:spPr>
          <a:xfrm>
            <a:off x="826250" y="4015329"/>
            <a:ext cx="3305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on</a:t>
            </a:r>
            <a:endParaRPr lang="en-US" sz="1013" dirty="0"/>
          </a:p>
        </p:txBody>
      </p:sp>
      <p:grpSp>
        <p:nvGrpSpPr>
          <p:cNvPr id="29" name="Group 45"/>
          <p:cNvGrpSpPr/>
          <p:nvPr/>
        </p:nvGrpSpPr>
        <p:grpSpPr>
          <a:xfrm>
            <a:off x="3079867" y="2888745"/>
            <a:ext cx="154305" cy="802386"/>
            <a:chOff x="1800225" y="419100"/>
            <a:chExt cx="182880" cy="1097280"/>
          </a:xfrm>
        </p:grpSpPr>
        <p:sp>
          <p:nvSpPr>
            <p:cNvPr id="30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56"/>
          <p:cNvGrpSpPr/>
          <p:nvPr/>
        </p:nvGrpSpPr>
        <p:grpSpPr>
          <a:xfrm>
            <a:off x="5031094" y="2669721"/>
            <a:ext cx="154305" cy="1337310"/>
            <a:chOff x="1800225" y="419100"/>
            <a:chExt cx="182880" cy="1828800"/>
          </a:xfrm>
        </p:grpSpPr>
        <p:sp>
          <p:nvSpPr>
            <p:cNvPr id="37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8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3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5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46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47" name="TextBox 67"/>
          <p:cNvSpPr txBox="1"/>
          <p:nvPr/>
        </p:nvSpPr>
        <p:spPr>
          <a:xfrm>
            <a:off x="873669" y="1584423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48" name="Straight Connector 69"/>
          <p:cNvCxnSpPr/>
          <p:nvPr/>
        </p:nvCxnSpPr>
        <p:spPr>
          <a:xfrm>
            <a:off x="1287667" y="1867337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71"/>
          <p:cNvCxnSpPr/>
          <p:nvPr/>
        </p:nvCxnSpPr>
        <p:spPr>
          <a:xfrm flipV="1">
            <a:off x="1287665" y="2886528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5"/>
          <p:cNvCxnSpPr/>
          <p:nvPr/>
        </p:nvCxnSpPr>
        <p:spPr>
          <a:xfrm>
            <a:off x="1282947" y="3203228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78"/>
          <p:cNvCxnSpPr/>
          <p:nvPr/>
        </p:nvCxnSpPr>
        <p:spPr>
          <a:xfrm flipV="1">
            <a:off x="1287665" y="3699429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82"/>
          <p:cNvSpPr txBox="1"/>
          <p:nvPr/>
        </p:nvSpPr>
        <p:spPr>
          <a:xfrm>
            <a:off x="5352888" y="3223072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sat</a:t>
            </a:r>
          </a:p>
        </p:txBody>
      </p:sp>
      <p:cxnSp>
        <p:nvCxnSpPr>
          <p:cNvPr id="53" name="Straight Connector 83"/>
          <p:cNvCxnSpPr/>
          <p:nvPr/>
        </p:nvCxnSpPr>
        <p:spPr>
          <a:xfrm flipV="1">
            <a:off x="3234171" y="2716151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86"/>
          <p:cNvCxnSpPr/>
          <p:nvPr/>
        </p:nvCxnSpPr>
        <p:spPr>
          <a:xfrm>
            <a:off x="3234172" y="3691132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90"/>
          <p:cNvSpPr txBox="1"/>
          <p:nvPr/>
        </p:nvSpPr>
        <p:spPr>
          <a:xfrm>
            <a:off x="4349088" y="2348803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p:sp>
        <p:nvSpPr>
          <p:cNvPr id="56" name="TextBox 73"/>
          <p:cNvSpPr txBox="1"/>
          <p:nvPr/>
        </p:nvSpPr>
        <p:spPr>
          <a:xfrm>
            <a:off x="652676" y="3022476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57" name="TextBox 79"/>
          <p:cNvSpPr txBox="1"/>
          <p:nvPr/>
        </p:nvSpPr>
        <p:spPr>
          <a:xfrm>
            <a:off x="5272495" y="3831435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97"/>
              <p:cNvSpPr txBox="1"/>
              <p:nvPr/>
            </p:nvSpPr>
            <p:spPr>
              <a:xfrm rot="1413182">
                <a:off x="1301991" y="2612091"/>
                <a:ext cx="1829860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1301991" y="2612091"/>
                <a:ext cx="1829860" cy="33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98"/>
              <p:cNvSpPr txBox="1"/>
              <p:nvPr/>
            </p:nvSpPr>
            <p:spPr>
              <a:xfrm rot="19631347">
                <a:off x="1376538" y="3694120"/>
                <a:ext cx="1724190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1376538" y="3694120"/>
                <a:ext cx="1724190" cy="339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99"/>
          <p:cNvSpPr txBox="1"/>
          <p:nvPr/>
        </p:nvSpPr>
        <p:spPr>
          <a:xfrm>
            <a:off x="2695709" y="3215919"/>
            <a:ext cx="2487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100"/>
              <p:cNvSpPr txBox="1"/>
              <p:nvPr/>
            </p:nvSpPr>
            <p:spPr>
              <a:xfrm>
                <a:off x="3185268" y="3138748"/>
                <a:ext cx="1026756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13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013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13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013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13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268" y="3138748"/>
                <a:ext cx="1026756" cy="37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898F5C8F-78CF-C644-9BDA-CEBFEDE86230}"/>
              </a:ext>
            </a:extLst>
          </p:cNvPr>
          <p:cNvSpPr txBox="1"/>
          <p:nvPr/>
        </p:nvSpPr>
        <p:spPr>
          <a:xfrm>
            <a:off x="2085021" y="4215925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on</a:t>
            </a:r>
            <a:r>
              <a:rPr kumimoji="1" lang="zh-CN" altLang="en-US" sz="1600" dirty="0"/>
              <a:t>的表达向量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54978B8-6920-8B4F-80CE-E011F96D88E1}"/>
              </a:ext>
            </a:extLst>
          </p:cNvPr>
          <p:cNvSpPr txBox="1"/>
          <p:nvPr/>
        </p:nvSpPr>
        <p:spPr>
          <a:xfrm>
            <a:off x="3237820" y="3467303"/>
            <a:ext cx="170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上下文的平均向量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2A1D9AB-28C4-5247-A1F5-E6AD927A0BBC}"/>
              </a:ext>
            </a:extLst>
          </p:cNvPr>
          <p:cNvSpPr txBox="1"/>
          <p:nvPr/>
        </p:nvSpPr>
        <p:spPr>
          <a:xfrm>
            <a:off x="2181407" y="1941490"/>
            <a:ext cx="146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cat</a:t>
            </a:r>
            <a:r>
              <a:rPr kumimoji="1" lang="zh-CN" altLang="en-US" sz="1600" dirty="0"/>
              <a:t>的表达向量</a:t>
            </a:r>
          </a:p>
        </p:txBody>
      </p:sp>
      <p:sp>
        <p:nvSpPr>
          <p:cNvPr id="3" name="椭圆 2"/>
          <p:cNvSpPr/>
          <p:nvPr/>
        </p:nvSpPr>
        <p:spPr>
          <a:xfrm>
            <a:off x="86627" y="2365251"/>
            <a:ext cx="458805" cy="4382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96174" y="3929959"/>
            <a:ext cx="458805" cy="4382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4255205" y="2995524"/>
            <a:ext cx="458805" cy="4382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aphicFrame>
        <p:nvGraphicFramePr>
          <p:cNvPr id="7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18388"/>
              </p:ext>
            </p:extLst>
          </p:nvPr>
        </p:nvGraphicFramePr>
        <p:xfrm>
          <a:off x="5822134" y="1404420"/>
          <a:ext cx="160610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0610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160610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156"/>
              <p:cNvSpPr txBox="1"/>
              <p:nvPr/>
            </p:nvSpPr>
            <p:spPr>
              <a:xfrm>
                <a:off x="7464337" y="1763646"/>
                <a:ext cx="306494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71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37" y="1763646"/>
                <a:ext cx="306494" cy="248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158"/>
          <p:cNvGrpSpPr/>
          <p:nvPr/>
        </p:nvGrpSpPr>
        <p:grpSpPr>
          <a:xfrm>
            <a:off x="7726945" y="1402401"/>
            <a:ext cx="154305" cy="1337310"/>
            <a:chOff x="1800225" y="419100"/>
            <a:chExt cx="182880" cy="1828800"/>
          </a:xfrm>
        </p:grpSpPr>
        <p:sp>
          <p:nvSpPr>
            <p:cNvPr id="73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5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6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2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169"/>
              <p:cNvSpPr txBox="1"/>
              <p:nvPr/>
            </p:nvSpPr>
            <p:spPr>
              <a:xfrm>
                <a:off x="6197214" y="1094930"/>
                <a:ext cx="2458237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575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1575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83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214" y="1094930"/>
                <a:ext cx="2458237" cy="3396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10738"/>
              </p:ext>
            </p:extLst>
          </p:nvPr>
        </p:nvGraphicFramePr>
        <p:xfrm>
          <a:off x="8259565" y="1405656"/>
          <a:ext cx="185166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70"/>
              <p:cNvSpPr txBox="1"/>
              <p:nvPr/>
            </p:nvSpPr>
            <p:spPr>
              <a:xfrm>
                <a:off x="7953454" y="1771254"/>
                <a:ext cx="311304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85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54" y="1771254"/>
                <a:ext cx="311304" cy="2482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任意多边形 86"/>
          <p:cNvSpPr/>
          <p:nvPr/>
        </p:nvSpPr>
        <p:spPr>
          <a:xfrm>
            <a:off x="2579571" y="1556859"/>
            <a:ext cx="2602237" cy="1266552"/>
          </a:xfrm>
          <a:custGeom>
            <a:avLst/>
            <a:gdLst>
              <a:gd name="connsiteX0" fmla="*/ 2954955 w 2954955"/>
              <a:gd name="connsiteY0" fmla="*/ 326484 h 1266552"/>
              <a:gd name="connsiteX1" fmla="*/ 1549667 w 2954955"/>
              <a:gd name="connsiteY1" fmla="*/ 53768 h 1266552"/>
              <a:gd name="connsiteX2" fmla="*/ 0 w 2954955"/>
              <a:gd name="connsiteY2" fmla="*/ 1266552 h 126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4955" h="1266552">
                <a:moveTo>
                  <a:pt x="2954955" y="326484"/>
                </a:moveTo>
                <a:cubicBezTo>
                  <a:pt x="2498557" y="111787"/>
                  <a:pt x="2042159" y="-102910"/>
                  <a:pt x="1549667" y="53768"/>
                </a:cubicBezTo>
                <a:cubicBezTo>
                  <a:pt x="1057175" y="210446"/>
                  <a:pt x="528587" y="738499"/>
                  <a:pt x="0" y="1266552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93BCFFF-75B8-8540-AC70-05155C194613}"/>
              </a:ext>
            </a:extLst>
          </p:cNvPr>
          <p:cNvSpPr/>
          <p:nvPr/>
        </p:nvSpPr>
        <p:spPr>
          <a:xfrm>
            <a:off x="5634935" y="890290"/>
            <a:ext cx="302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W</a:t>
            </a:r>
            <a:r>
              <a:rPr kumimoji="1" lang="zh-CN" altLang="en-US" dirty="0">
                <a:solidFill>
                  <a:srgbClr val="C00000"/>
                </a:solidFill>
              </a:rPr>
              <a:t>：独热表示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词嵌入表示</a:t>
            </a:r>
            <a:endParaRPr kumimoji="1" lang="en-US" altLang="zh-CN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64" name="左大括号 63"/>
          <p:cNvSpPr/>
          <p:nvPr/>
        </p:nvSpPr>
        <p:spPr>
          <a:xfrm rot="16200000">
            <a:off x="6217555" y="1999886"/>
            <a:ext cx="645192" cy="1490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382095" y="3109065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V</a:t>
            </a:r>
            <a:endParaRPr lang="zh-CN" altLang="en-US" dirty="0"/>
          </a:p>
        </p:txBody>
      </p:sp>
      <p:sp>
        <p:nvSpPr>
          <p:cNvPr id="66" name="左大括号 65"/>
          <p:cNvSpPr/>
          <p:nvPr/>
        </p:nvSpPr>
        <p:spPr>
          <a:xfrm>
            <a:off x="5505450" y="1434575"/>
            <a:ext cx="189198" cy="8454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236269" y="1708527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C4B9FAC-415C-4850-86F0-E0BB1049E4BC}"/>
              </a:ext>
            </a:extLst>
          </p:cNvPr>
          <p:cNvSpPr/>
          <p:nvPr/>
        </p:nvSpPr>
        <p:spPr>
          <a:xfrm>
            <a:off x="7161894" y="2998198"/>
            <a:ext cx="170271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的独热表示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8D624A1-4A0C-4668-87E7-D418120B742B}"/>
              </a:ext>
            </a:extLst>
          </p:cNvPr>
          <p:cNvSpPr/>
          <p:nvPr/>
        </p:nvSpPr>
        <p:spPr>
          <a:xfrm>
            <a:off x="8213503" y="2410422"/>
            <a:ext cx="88389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N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的稠密向量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9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zh-CN" altLang="en-US" sz="1600" dirty="0"/>
              <a:t>从隐层到输出层：选择一个预测单词</a:t>
            </a:r>
            <a:endParaRPr kumimoji="1" lang="en-US" altLang="zh-CN" sz="1600" dirty="0"/>
          </a:p>
        </p:txBody>
      </p:sp>
      <p:grpSp>
        <p:nvGrpSpPr>
          <p:cNvPr id="4" name="Group 19"/>
          <p:cNvGrpSpPr/>
          <p:nvPr/>
        </p:nvGrpSpPr>
        <p:grpSpPr>
          <a:xfrm>
            <a:off x="1272332" y="1815244"/>
            <a:ext cx="154305" cy="1337310"/>
            <a:chOff x="1800225" y="419100"/>
            <a:chExt cx="182880" cy="1828800"/>
          </a:xfrm>
        </p:grpSpPr>
        <p:sp>
          <p:nvSpPr>
            <p:cNvPr id="6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5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6" name="Group 20"/>
          <p:cNvGrpSpPr/>
          <p:nvPr/>
        </p:nvGrpSpPr>
        <p:grpSpPr>
          <a:xfrm>
            <a:off x="1272332" y="3428313"/>
            <a:ext cx="154305" cy="1337310"/>
            <a:chOff x="1800225" y="419100"/>
            <a:chExt cx="182880" cy="1828800"/>
          </a:xfrm>
        </p:grpSpPr>
        <p:sp>
          <p:nvSpPr>
            <p:cNvPr id="17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1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27" name="TextBox 31"/>
          <p:cNvSpPr txBox="1"/>
          <p:nvPr/>
        </p:nvSpPr>
        <p:spPr>
          <a:xfrm>
            <a:off x="966293" y="2313159"/>
            <a:ext cx="3449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cat</a:t>
            </a:r>
          </a:p>
        </p:txBody>
      </p:sp>
      <p:sp>
        <p:nvSpPr>
          <p:cNvPr id="28" name="TextBox 32"/>
          <p:cNvSpPr txBox="1"/>
          <p:nvPr/>
        </p:nvSpPr>
        <p:spPr>
          <a:xfrm>
            <a:off x="966292" y="3963237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on</a:t>
            </a:r>
          </a:p>
        </p:txBody>
      </p:sp>
      <p:grpSp>
        <p:nvGrpSpPr>
          <p:cNvPr id="29" name="Group 45"/>
          <p:cNvGrpSpPr/>
          <p:nvPr/>
        </p:nvGrpSpPr>
        <p:grpSpPr>
          <a:xfrm>
            <a:off x="3218839" y="2836653"/>
            <a:ext cx="154305" cy="802386"/>
            <a:chOff x="1800225" y="419100"/>
            <a:chExt cx="182880" cy="1097280"/>
          </a:xfrm>
        </p:grpSpPr>
        <p:sp>
          <p:nvSpPr>
            <p:cNvPr id="30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56"/>
          <p:cNvGrpSpPr/>
          <p:nvPr/>
        </p:nvGrpSpPr>
        <p:grpSpPr>
          <a:xfrm>
            <a:off x="5170066" y="2617630"/>
            <a:ext cx="154305" cy="1337310"/>
            <a:chOff x="1800225" y="419100"/>
            <a:chExt cx="182880" cy="1828800"/>
          </a:xfrm>
        </p:grpSpPr>
        <p:sp>
          <p:nvSpPr>
            <p:cNvPr id="37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8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3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5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46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47" name="TextBox 67"/>
          <p:cNvSpPr txBox="1"/>
          <p:nvPr/>
        </p:nvSpPr>
        <p:spPr>
          <a:xfrm>
            <a:off x="1013713" y="153233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48" name="Straight Connector 69"/>
          <p:cNvCxnSpPr/>
          <p:nvPr/>
        </p:nvCxnSpPr>
        <p:spPr>
          <a:xfrm>
            <a:off x="1426639" y="1815245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71"/>
          <p:cNvCxnSpPr/>
          <p:nvPr/>
        </p:nvCxnSpPr>
        <p:spPr>
          <a:xfrm flipV="1">
            <a:off x="1426636" y="2834436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5"/>
          <p:cNvCxnSpPr/>
          <p:nvPr/>
        </p:nvCxnSpPr>
        <p:spPr>
          <a:xfrm>
            <a:off x="1421919" y="3151136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78"/>
          <p:cNvCxnSpPr/>
          <p:nvPr/>
        </p:nvCxnSpPr>
        <p:spPr>
          <a:xfrm flipV="1">
            <a:off x="1426636" y="3647337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81"/>
          <p:cNvSpPr txBox="1"/>
          <p:nvPr/>
        </p:nvSpPr>
        <p:spPr>
          <a:xfrm>
            <a:off x="2960221" y="2257567"/>
            <a:ext cx="8563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82"/>
              <p:cNvSpPr txBox="1"/>
              <p:nvPr/>
            </p:nvSpPr>
            <p:spPr>
              <a:xfrm>
                <a:off x="5116076" y="4012376"/>
                <a:ext cx="452240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13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013" i="1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5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076" y="4012376"/>
                <a:ext cx="452240" cy="2482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83"/>
          <p:cNvCxnSpPr/>
          <p:nvPr/>
        </p:nvCxnSpPr>
        <p:spPr>
          <a:xfrm flipV="1">
            <a:off x="3373144" y="2616945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86"/>
          <p:cNvCxnSpPr/>
          <p:nvPr/>
        </p:nvCxnSpPr>
        <p:spPr>
          <a:xfrm>
            <a:off x="3373144" y="3639040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90"/>
          <p:cNvSpPr txBox="1"/>
          <p:nvPr/>
        </p:nvSpPr>
        <p:spPr>
          <a:xfrm>
            <a:off x="4752423" y="2282373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70"/>
              <p:cNvSpPr txBox="1"/>
              <p:nvPr/>
            </p:nvSpPr>
            <p:spPr>
              <a:xfrm>
                <a:off x="1580942" y="2311416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57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942" y="2311416"/>
                <a:ext cx="725583" cy="33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72"/>
              <p:cNvSpPr txBox="1"/>
              <p:nvPr/>
            </p:nvSpPr>
            <p:spPr>
              <a:xfrm>
                <a:off x="1596913" y="3761434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58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913" y="3761434"/>
                <a:ext cx="725583" cy="33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73"/>
          <p:cNvSpPr txBox="1"/>
          <p:nvPr/>
        </p:nvSpPr>
        <p:spPr>
          <a:xfrm>
            <a:off x="792719" y="2970384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0" name="TextBox 74"/>
          <p:cNvSpPr txBox="1"/>
          <p:nvPr/>
        </p:nvSpPr>
        <p:spPr>
          <a:xfrm>
            <a:off x="792719" y="4565027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1" name="TextBox 76"/>
          <p:cNvSpPr txBox="1"/>
          <p:nvPr/>
        </p:nvSpPr>
        <p:spPr>
          <a:xfrm>
            <a:off x="3086257" y="3918510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77"/>
              <p:cNvSpPr txBox="1"/>
              <p:nvPr/>
            </p:nvSpPr>
            <p:spPr>
              <a:xfrm>
                <a:off x="3592218" y="3064549"/>
                <a:ext cx="1440266" cy="344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18" y="3064549"/>
                <a:ext cx="1440266" cy="3445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79"/>
          <p:cNvSpPr txBox="1"/>
          <p:nvPr/>
        </p:nvSpPr>
        <p:spPr>
          <a:xfrm>
            <a:off x="5068830" y="4250067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1"/>
              <p:cNvSpPr/>
              <p:nvPr/>
            </p:nvSpPr>
            <p:spPr>
              <a:xfrm>
                <a:off x="3179804" y="3654025"/>
                <a:ext cx="287836" cy="2482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1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13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6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804" y="3654025"/>
                <a:ext cx="287836" cy="248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85"/>
              <p:cNvSpPr txBox="1"/>
              <p:nvPr/>
            </p:nvSpPr>
            <p:spPr>
              <a:xfrm>
                <a:off x="5568316" y="2582371"/>
                <a:ext cx="1656371" cy="33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75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75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57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75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316" y="2582371"/>
                <a:ext cx="1656371" cy="334707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9C8B3D90-7395-434D-9516-67A6C36E359B}"/>
              </a:ext>
            </a:extLst>
          </p:cNvPr>
          <p:cNvSpPr/>
          <p:nvPr/>
        </p:nvSpPr>
        <p:spPr>
          <a:xfrm>
            <a:off x="3467640" y="1639496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W’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：词嵌入表示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rgbClr val="C00000"/>
                </a:solidFill>
                <a:sym typeface="Wingdings" pitchFamily="2" charset="2"/>
              </a:rPr>
              <a:t> 独热表示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14336" y="3918510"/>
            <a:ext cx="689811" cy="513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5671093" y="3532832"/>
            <a:ext cx="689811" cy="513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3080709" y="4502610"/>
            <a:ext cx="262443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从隐层向量变回</a:t>
            </a:r>
            <a:r>
              <a:rPr kumimoji="1" lang="en-US" altLang="zh-CN" dirty="0">
                <a:solidFill>
                  <a:srgbClr val="C00000"/>
                </a:solidFill>
              </a:rPr>
              <a:t>V</a:t>
            </a:r>
            <a:r>
              <a:rPr kumimoji="1" lang="zh-CN" altLang="en-US" dirty="0">
                <a:solidFill>
                  <a:srgbClr val="C00000"/>
                </a:solidFill>
              </a:rPr>
              <a:t>维向量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441663" y="3738626"/>
            <a:ext cx="168020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Softmax</a:t>
            </a:r>
            <a:r>
              <a:rPr kumimoji="1" lang="zh-CN" altLang="en-US" sz="1400" dirty="0">
                <a:solidFill>
                  <a:srgbClr val="C00000"/>
                </a:solidFill>
              </a:rPr>
              <a:t>非线性变换</a:t>
            </a:r>
            <a:endParaRPr kumimoji="1"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848644" y="2552159"/>
            <a:ext cx="1223203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400" dirty="0"/>
              <a:t>选择最可能的单词作为预测的单词</a:t>
            </a:r>
            <a:endParaRPr lang="zh-CN" altLang="en-US" sz="1400" dirty="0"/>
          </a:p>
        </p:txBody>
      </p:sp>
      <p:sp>
        <p:nvSpPr>
          <p:cNvPr id="71" name="椭圆 70"/>
          <p:cNvSpPr/>
          <p:nvPr/>
        </p:nvSpPr>
        <p:spPr>
          <a:xfrm>
            <a:off x="7462773" y="1993954"/>
            <a:ext cx="689811" cy="513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graphicFrame>
        <p:nvGraphicFramePr>
          <p:cNvPr id="72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154053"/>
              </p:ext>
            </p:extLst>
          </p:nvPr>
        </p:nvGraphicFramePr>
        <p:xfrm>
          <a:off x="7220533" y="1314048"/>
          <a:ext cx="185166" cy="18516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84"/>
              <p:cNvSpPr txBox="1"/>
              <p:nvPr/>
            </p:nvSpPr>
            <p:spPr>
              <a:xfrm>
                <a:off x="7094531" y="3254976"/>
                <a:ext cx="437171" cy="248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13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13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13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013" b="0" i="1" smtClean="0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</m:oMath>
                  </m:oMathPara>
                </a14:m>
                <a:endParaRPr lang="en-US" sz="1013" dirty="0"/>
              </a:p>
            </p:txBody>
          </p:sp>
        </mc:Choice>
        <mc:Fallback xmlns="">
          <p:sp>
            <p:nvSpPr>
              <p:cNvPr id="73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531" y="3254976"/>
                <a:ext cx="437171" cy="2482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791200" y="630266"/>
            <a:ext cx="33185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sz="1600" dirty="0"/>
              <a:t>训练目标</a:t>
            </a:r>
            <a:r>
              <a:rPr kumimoji="1" lang="zh-CN" altLang="en-US" sz="1600" dirty="0">
                <a:solidFill>
                  <a:srgbClr val="C00000"/>
                </a:solidFill>
              </a:rPr>
              <a:t>：选择合适的</a:t>
            </a:r>
            <a:r>
              <a:rPr kumimoji="1" lang="en-US" altLang="zh-CN" sz="1600" dirty="0">
                <a:solidFill>
                  <a:srgbClr val="C00000"/>
                </a:solidFill>
              </a:rPr>
              <a:t>W</a:t>
            </a:r>
            <a:r>
              <a:rPr kumimoji="1" lang="zh-CN" altLang="en-US" sz="1600" dirty="0">
                <a:solidFill>
                  <a:srgbClr val="C00000"/>
                </a:solidFill>
              </a:rPr>
              <a:t>和</a:t>
            </a:r>
            <a:r>
              <a:rPr kumimoji="1" lang="en-US" altLang="zh-CN" sz="1600" dirty="0">
                <a:solidFill>
                  <a:srgbClr val="C00000"/>
                </a:solidFill>
              </a:rPr>
              <a:t>W’</a:t>
            </a:r>
            <a:r>
              <a:rPr kumimoji="1" lang="zh-CN" altLang="en-US" sz="1600" dirty="0">
                <a:solidFill>
                  <a:srgbClr val="C00000"/>
                </a:solidFill>
              </a:rPr>
              <a:t>参数，使得预测到</a:t>
            </a:r>
            <a:r>
              <a:rPr kumimoji="1" lang="en-US" altLang="zh-CN" sz="1600" dirty="0">
                <a:solidFill>
                  <a:srgbClr val="C00000"/>
                </a:solidFill>
              </a:rPr>
              <a:t>sat</a:t>
            </a:r>
            <a:r>
              <a:rPr kumimoji="1" lang="zh-CN" altLang="en-US" sz="1600" dirty="0">
                <a:solidFill>
                  <a:srgbClr val="C00000"/>
                </a:solidFill>
              </a:rPr>
              <a:t>的概率最大</a:t>
            </a:r>
          </a:p>
        </p:txBody>
      </p:sp>
    </p:spTree>
    <p:extLst>
      <p:ext uri="{BB962C8B-B14F-4D97-AF65-F5344CB8AC3E}">
        <p14:creationId xmlns:p14="http://schemas.microsoft.com/office/powerpoint/2010/main" val="10730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en-US" altLang="zh-CN" sz="1600" dirty="0"/>
              <a:t>CBOW</a:t>
            </a:r>
            <a:r>
              <a:rPr kumimoji="1" lang="zh-CN" altLang="en-US" sz="1600" dirty="0"/>
              <a:t>学习过程：上下文训练数据构造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BE55CF-AD42-8F48-9A50-91466324F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0"/>
          <a:stretch/>
        </p:blipFill>
        <p:spPr>
          <a:xfrm>
            <a:off x="1405890" y="2068882"/>
            <a:ext cx="6129251" cy="30441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6CCC8D-9A8E-9B4A-8F6B-C450B11A0F2E}"/>
              </a:ext>
            </a:extLst>
          </p:cNvPr>
          <p:cNvSpPr txBox="1"/>
          <p:nvPr/>
        </p:nvSpPr>
        <p:spPr>
          <a:xfrm>
            <a:off x="118110" y="3406284"/>
            <a:ext cx="115408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窗口大小</a:t>
            </a:r>
            <a:r>
              <a:rPr kumimoji="1" lang="en-US" altLang="zh-CN" sz="1400" dirty="0">
                <a:solidFill>
                  <a:srgbClr val="C00000"/>
                </a:solidFill>
              </a:rPr>
              <a:t>=2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95DBA1-BA80-664A-8AC2-41F536F04349}"/>
              </a:ext>
            </a:extLst>
          </p:cNvPr>
          <p:cNvSpPr txBox="1"/>
          <p:nvPr/>
        </p:nvSpPr>
        <p:spPr>
          <a:xfrm>
            <a:off x="1998172" y="1699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原始文本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AC5BDA-012C-0E42-8B87-994D76222784}"/>
              </a:ext>
            </a:extLst>
          </p:cNvPr>
          <p:cNvSpPr/>
          <p:nvPr/>
        </p:nvSpPr>
        <p:spPr>
          <a:xfrm>
            <a:off x="6002319" y="1699550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/>
              <a:t>生成的训练数据</a:t>
            </a:r>
            <a:endParaRPr lang="zh-CN" altLang="en-US" b="1" dirty="0"/>
          </a:p>
        </p:txBody>
      </p:sp>
      <p:sp>
        <p:nvSpPr>
          <p:cNvPr id="3" name="圆角矩形 2"/>
          <p:cNvSpPr/>
          <p:nvPr/>
        </p:nvSpPr>
        <p:spPr>
          <a:xfrm>
            <a:off x="1325880" y="3348990"/>
            <a:ext cx="2495550" cy="476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pPr algn="just"/>
            <a:r>
              <a:rPr kumimoji="1" lang="en-US" altLang="zh-CN" sz="1800" dirty="0"/>
              <a:t>Word2Vec</a:t>
            </a:r>
          </a:p>
          <a:p>
            <a:pPr lvl="1" algn="just"/>
            <a:r>
              <a:rPr kumimoji="1" lang="en-US" altLang="zh-CN" sz="1600" dirty="0"/>
              <a:t>CBOW</a:t>
            </a:r>
            <a:r>
              <a:rPr kumimoji="1" lang="zh-CN" altLang="en-US" sz="1600" dirty="0">
                <a:solidFill>
                  <a:srgbClr val="C00000"/>
                </a:solidFill>
              </a:rPr>
              <a:t>学习过程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1" algn="just"/>
            <a:r>
              <a:rPr kumimoji="1" lang="zh-CN" altLang="en-US" sz="1600" dirty="0"/>
              <a:t>举个例子</a:t>
            </a:r>
            <a:endParaRPr kumimoji="1" lang="en-US" altLang="zh-CN" sz="1600" dirty="0"/>
          </a:p>
          <a:p>
            <a:pPr lvl="2" algn="just"/>
            <a:r>
              <a:rPr kumimoji="1" lang="zh-CN" altLang="en-US" sz="1400" dirty="0"/>
              <a:t>“</a:t>
            </a:r>
            <a:r>
              <a:rPr lang="en-US" altLang="zh-CN" sz="1400" dirty="0"/>
              <a:t>… an efficient method for learning high quality distributed vector …</a:t>
            </a:r>
            <a:r>
              <a:rPr lang="zh-CN" altLang="en-US" sz="1400" dirty="0"/>
              <a:t>”</a:t>
            </a:r>
            <a:endParaRPr kumimoji="1" lang="en-US" altLang="zh-CN" sz="1400" dirty="0"/>
          </a:p>
          <a:p>
            <a:pPr lvl="2" algn="just"/>
            <a:endParaRPr lang="en-US" altLang="zh-CN" sz="1400" dirty="0"/>
          </a:p>
          <a:p>
            <a:pPr lvl="2" algn="just"/>
            <a:r>
              <a:rPr lang="zh-CN" altLang="zh-CN" sz="1400" dirty="0"/>
              <a:t>对于如下的句子，如果我们取上下文窗口大小为</a:t>
            </a:r>
            <a:r>
              <a:rPr lang="en-US" altLang="zh-CN" sz="1400" dirty="0"/>
              <a:t>4</a:t>
            </a:r>
            <a:r>
              <a:rPr lang="zh-CN" altLang="zh-CN" sz="1400" dirty="0"/>
              <a:t>，</a:t>
            </a:r>
            <a:endParaRPr lang="en-US" altLang="zh-CN" sz="1400" dirty="0"/>
          </a:p>
          <a:p>
            <a:pPr lvl="2" algn="just"/>
            <a:r>
              <a:rPr lang="zh-CN" altLang="zh-CN" sz="1400" dirty="0"/>
              <a:t>那么对于</a:t>
            </a:r>
            <a:r>
              <a:rPr lang="en-US" altLang="zh-CN" sz="1400" dirty="0"/>
              <a:t>Learning</a:t>
            </a:r>
            <a:r>
              <a:rPr lang="zh-CN" altLang="zh-CN" sz="1400" dirty="0"/>
              <a:t>这个词项来讲，</a:t>
            </a:r>
            <a:r>
              <a:rPr lang="zh-CN" altLang="zh-CN" sz="1400" dirty="0">
                <a:solidFill>
                  <a:srgbClr val="C00000"/>
                </a:solidFill>
              </a:rPr>
              <a:t>它就是要输出的词项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lvl="2" algn="just"/>
            <a:r>
              <a:rPr lang="zh-CN" altLang="zh-CN" sz="1400" dirty="0">
                <a:solidFill>
                  <a:srgbClr val="C00000"/>
                </a:solidFill>
              </a:rPr>
              <a:t>而输入的词项有</a:t>
            </a:r>
            <a:r>
              <a:rPr lang="en-US" altLang="zh-CN" sz="1400" dirty="0">
                <a:solidFill>
                  <a:srgbClr val="C00000"/>
                </a:solidFill>
              </a:rPr>
              <a:t>8</a:t>
            </a:r>
            <a:r>
              <a:rPr lang="zh-CN" altLang="zh-CN" sz="1400" dirty="0">
                <a:solidFill>
                  <a:srgbClr val="C00000"/>
                </a:solidFill>
              </a:rPr>
              <a:t>个，即前面有</a:t>
            </a:r>
            <a:r>
              <a:rPr lang="en-US" altLang="zh-CN" sz="1400" dirty="0">
                <a:solidFill>
                  <a:srgbClr val="C00000"/>
                </a:solidFill>
              </a:rPr>
              <a:t>4</a:t>
            </a:r>
            <a:r>
              <a:rPr lang="zh-CN" altLang="zh-CN" sz="1400" dirty="0">
                <a:solidFill>
                  <a:srgbClr val="C00000"/>
                </a:solidFill>
              </a:rPr>
              <a:t>个，后面有</a:t>
            </a:r>
            <a:r>
              <a:rPr lang="en-US" altLang="zh-CN" sz="1400" dirty="0">
                <a:solidFill>
                  <a:srgbClr val="C00000"/>
                </a:solidFill>
              </a:rPr>
              <a:t>4</a:t>
            </a:r>
            <a:r>
              <a:rPr lang="zh-CN" altLang="zh-CN" sz="1400" dirty="0">
                <a:solidFill>
                  <a:srgbClr val="C00000"/>
                </a:solidFill>
              </a:rPr>
              <a:t>个</a:t>
            </a:r>
            <a:endParaRPr kumimoji="1"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34399" y="1682066"/>
            <a:ext cx="2418055" cy="4203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804320" y="1640356"/>
            <a:ext cx="2954955" cy="4716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6C8B03-4C36-5C44-BE1F-CB3C48ED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577" y="2279575"/>
            <a:ext cx="2465635" cy="23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2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pPr algn="just"/>
            <a:r>
              <a:rPr kumimoji="1" lang="en-US" altLang="zh-CN" sz="1800" dirty="0"/>
              <a:t>Word2Vec</a:t>
            </a:r>
          </a:p>
          <a:p>
            <a:pPr lvl="1" algn="just"/>
            <a:r>
              <a:rPr kumimoji="1" lang="en-US" altLang="zh-CN" sz="1600" dirty="0"/>
              <a:t>CBOW</a:t>
            </a:r>
            <a:r>
              <a:rPr kumimoji="1" lang="zh-CN" altLang="en-US" sz="1600" dirty="0">
                <a:solidFill>
                  <a:srgbClr val="C00000"/>
                </a:solidFill>
              </a:rPr>
              <a:t>学习过程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1" algn="just"/>
            <a:r>
              <a:rPr kumimoji="1" lang="zh-CN" altLang="en-US" sz="1600" dirty="0"/>
              <a:t>举个例子</a:t>
            </a:r>
            <a:endParaRPr kumimoji="1" lang="en-US" altLang="zh-CN" sz="1600" dirty="0"/>
          </a:p>
          <a:p>
            <a:pPr lvl="2" algn="just"/>
            <a:r>
              <a:rPr kumimoji="1" lang="zh-CN" altLang="en-US" sz="1400" dirty="0"/>
              <a:t>“</a:t>
            </a:r>
            <a:r>
              <a:rPr lang="en-US" altLang="zh-CN" sz="1400" dirty="0"/>
              <a:t>… an efficient method for learning high quality distributed vector …</a:t>
            </a:r>
            <a:r>
              <a:rPr lang="zh-CN" altLang="en-US" sz="1400" dirty="0"/>
              <a:t>”</a:t>
            </a:r>
            <a:endParaRPr kumimoji="1" lang="en-US" altLang="zh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57201" y="2498075"/>
                <a:ext cx="5636380" cy="203312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CBOW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的计算过程如下，注意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|V|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的大小有可能达到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万，甚至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万级别。</a:t>
                </a:r>
                <a:endParaRPr lang="zh-CN" altLang="zh-CN" sz="17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7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输入数据是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V*1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的向量，首先求均值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17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的大小是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V*</a:t>
                </a:r>
                <a:r>
                  <a:rPr lang="en-US" altLang="zh-CN" sz="17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700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7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700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是一个为了创建稠密的向量表示而设定的一个维度，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可能是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100,000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，而</a:t>
                </a:r>
                <a:r>
                  <a:rPr lang="en-US" altLang="zh-CN" sz="17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700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可能是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300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7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700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&lt;&lt;V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17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7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17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zh-CN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ctrlPr>
                          <a:rPr lang="zh-CN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p>
                          <m:sSupPr>
                            <m:ctrlPr>
                              <a:rPr lang="zh-CN" altLang="zh-CN" sz="17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7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sz="17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7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zh-CN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zh-CN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7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注：</a:t>
                </a:r>
                <a:r>
                  <a:rPr lang="en-US" altLang="zh-CN" sz="170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700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</a:t>
                </a:r>
                <a:r>
                  <a:rPr lang="en-US" altLang="zh-CN" sz="17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*V * V *1)</a:t>
                </a:r>
                <a:endParaRPr lang="zh-CN" altLang="zh-CN" sz="17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498075"/>
                <a:ext cx="5636380" cy="2033121"/>
              </a:xfrm>
              <a:prstGeom prst="rect">
                <a:avLst/>
              </a:prstGeom>
              <a:blipFill>
                <a:blip r:embed="rId2"/>
                <a:stretch>
                  <a:fillRect l="-431" t="-1194" r="-539" b="-265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776408" y="1665098"/>
            <a:ext cx="2290812" cy="4203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793928" y="1635555"/>
            <a:ext cx="2954955" cy="4716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6C8B03-4C36-5C44-BE1F-CB3C48ED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57" y="2386782"/>
            <a:ext cx="2164866" cy="20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pPr algn="just"/>
            <a:r>
              <a:rPr kumimoji="1" lang="en-US" altLang="zh-CN" sz="1800" dirty="0"/>
              <a:t>Word2Vec</a:t>
            </a:r>
          </a:p>
          <a:p>
            <a:pPr lvl="1" algn="just"/>
            <a:r>
              <a:rPr kumimoji="1" lang="en-US" altLang="zh-CN" sz="1600" dirty="0"/>
              <a:t>CBOW</a:t>
            </a:r>
            <a:r>
              <a:rPr kumimoji="1" lang="zh-CN" altLang="en-US" sz="1600" dirty="0">
                <a:solidFill>
                  <a:srgbClr val="C00000"/>
                </a:solidFill>
              </a:rPr>
              <a:t>学习过程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1" algn="just"/>
            <a:r>
              <a:rPr kumimoji="1" lang="zh-CN" altLang="en-US" sz="1600" dirty="0"/>
              <a:t>举个例子</a:t>
            </a:r>
            <a:endParaRPr kumimoji="1" lang="en-US" altLang="zh-CN" sz="1600" dirty="0"/>
          </a:p>
          <a:p>
            <a:pPr lvl="2" algn="just"/>
            <a:r>
              <a:rPr kumimoji="1" lang="zh-CN" altLang="en-US" sz="1400" dirty="0"/>
              <a:t>“</a:t>
            </a:r>
            <a:r>
              <a:rPr lang="en-US" altLang="zh-CN" sz="1400" dirty="0"/>
              <a:t>… an efficient method for learning high quality distributed vector …</a:t>
            </a:r>
            <a:r>
              <a:rPr lang="zh-CN" altLang="en-US" sz="1400" dirty="0"/>
              <a:t>”</a:t>
            </a:r>
            <a:endParaRPr kumimoji="1" lang="en-US" altLang="zh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0467" y="2498075"/>
                <a:ext cx="5763114" cy="18702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(2) </a:t>
                </a:r>
                <a:r>
                  <a:rPr lang="zh-CN" altLang="zh-CN" dirty="0"/>
                  <a:t>在</a:t>
                </a:r>
                <a:r>
                  <a:rPr lang="en-US" altLang="zh-CN" dirty="0"/>
                  <a:t>h</a:t>
                </a:r>
                <a:r>
                  <a:rPr lang="zh-CN" altLang="zh-CN" dirty="0"/>
                  <a:t>基础上计算</a:t>
                </a:r>
                <a:r>
                  <a:rPr lang="en-US" altLang="zh-CN" dirty="0"/>
                  <a:t>u</a:t>
                </a:r>
                <a:endParaRPr lang="zh-CN" altLang="zh-CN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 (</a:t>
                </a:r>
                <a:r>
                  <a:rPr lang="zh-CN" altLang="zh-CN" dirty="0"/>
                  <a:t>注：</a:t>
                </a:r>
                <a:r>
                  <a:rPr lang="en-US" altLang="zh-CN" dirty="0"/>
                  <a:t>V*</a:t>
                </a:r>
                <a:r>
                  <a:rPr lang="en-US" altLang="zh-CN" dirty="0" err="1"/>
                  <a:t>N</a:t>
                </a:r>
                <a:r>
                  <a:rPr lang="en-US" altLang="zh-CN" baseline="-25000" dirty="0" err="1"/>
                  <a:t>dim</a:t>
                </a:r>
                <a:r>
                  <a:rPr lang="en-US" altLang="zh-CN" dirty="0"/>
                  <a:t>*</a:t>
                </a:r>
                <a:r>
                  <a:rPr lang="en-US" altLang="zh-CN" dirty="0" err="1"/>
                  <a:t>N</a:t>
                </a:r>
                <a:r>
                  <a:rPr lang="en-US" altLang="zh-CN" baseline="-25000" dirty="0" err="1"/>
                  <a:t>dim</a:t>
                </a:r>
                <a:r>
                  <a:rPr lang="en-US" altLang="zh-CN" dirty="0"/>
                  <a:t>*1)</a:t>
                </a:r>
                <a:endParaRPr lang="zh-CN" altLang="zh-CN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/>
                  <a:t>是一个</a:t>
                </a:r>
                <a:r>
                  <a:rPr lang="en-US" altLang="zh-CN" dirty="0" err="1"/>
                  <a:t>N</a:t>
                </a:r>
                <a:r>
                  <a:rPr lang="en-US" altLang="zh-CN" baseline="-25000" dirty="0" err="1"/>
                  <a:t>dim</a:t>
                </a:r>
                <a:r>
                  <a:rPr lang="en-US" altLang="zh-CN" dirty="0"/>
                  <a:t> *V</a:t>
                </a:r>
                <a:r>
                  <a:rPr lang="zh-CN" altLang="zh-CN" dirty="0"/>
                  <a:t>的权重矩阵</a:t>
                </a:r>
                <a:endParaRPr lang="en-US" altLang="zh-CN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zh-CN" dirty="0"/>
                  <a:t>可以注意到，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zh-CN" dirty="0"/>
                  <a:t>向量计算的维度关系为</a:t>
                </a:r>
                <a:r>
                  <a:rPr lang="en-US" altLang="zh-CN" dirty="0"/>
                  <a:t>(V*</a:t>
                </a:r>
                <a:r>
                  <a:rPr lang="en-US" altLang="zh-CN" dirty="0" err="1"/>
                  <a:t>N</a:t>
                </a:r>
                <a:r>
                  <a:rPr lang="en-US" altLang="zh-CN" baseline="-25000" dirty="0" err="1"/>
                  <a:t>dim</a:t>
                </a:r>
                <a:r>
                  <a:rPr lang="en-US" altLang="zh-CN" dirty="0"/>
                  <a:t>) * (</a:t>
                </a:r>
                <a:r>
                  <a:rPr lang="en-US" altLang="zh-CN" dirty="0" err="1"/>
                  <a:t>N</a:t>
                </a:r>
                <a:r>
                  <a:rPr lang="en-US" altLang="zh-CN" baseline="-25000" dirty="0" err="1"/>
                  <a:t>dim</a:t>
                </a:r>
                <a:r>
                  <a:rPr lang="en-US" altLang="zh-CN" dirty="0"/>
                  <a:t> *V) *(V*1)</a:t>
                </a:r>
                <a:r>
                  <a:rPr lang="zh-CN" altLang="zh-CN" dirty="0"/>
                  <a:t>，所以输出是一个</a:t>
                </a:r>
                <a:r>
                  <a:rPr lang="en-US" altLang="zh-CN" dirty="0"/>
                  <a:t>V*1</a:t>
                </a:r>
                <a:r>
                  <a:rPr lang="zh-CN" altLang="zh-CN" dirty="0"/>
                  <a:t>的向量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7" y="2498075"/>
                <a:ext cx="5763114" cy="1870256"/>
              </a:xfrm>
              <a:prstGeom prst="rect">
                <a:avLst/>
              </a:prstGeom>
              <a:blipFill>
                <a:blip r:embed="rId2"/>
                <a:stretch>
                  <a:fillRect l="-527" t="-5502" r="-2004" b="-420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766017" y="1689953"/>
            <a:ext cx="2290812" cy="4203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804319" y="1689505"/>
            <a:ext cx="2954955" cy="4716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6C8B03-4C36-5C44-BE1F-CB3C48ED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57" y="2386782"/>
            <a:ext cx="2164866" cy="20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4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pPr algn="just"/>
            <a:r>
              <a:rPr kumimoji="1" lang="en-US" altLang="zh-CN" sz="1800" dirty="0"/>
              <a:t>Word2Vec</a:t>
            </a:r>
          </a:p>
          <a:p>
            <a:pPr lvl="1" algn="just"/>
            <a:r>
              <a:rPr kumimoji="1" lang="en-US" altLang="zh-CN" sz="1600" dirty="0"/>
              <a:t>CBOW</a:t>
            </a:r>
            <a:r>
              <a:rPr kumimoji="1" lang="zh-CN" altLang="en-US" sz="1600" dirty="0">
                <a:solidFill>
                  <a:srgbClr val="C00000"/>
                </a:solidFill>
              </a:rPr>
              <a:t>学习过程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1" algn="just"/>
            <a:r>
              <a:rPr kumimoji="1" lang="zh-CN" altLang="en-US" sz="1600" dirty="0"/>
              <a:t>举个例子</a:t>
            </a:r>
            <a:endParaRPr kumimoji="1" lang="en-US" altLang="zh-CN" sz="1600" dirty="0"/>
          </a:p>
          <a:p>
            <a:pPr lvl="2" algn="just"/>
            <a:r>
              <a:rPr kumimoji="1" lang="zh-CN" altLang="en-US" sz="1400" dirty="0"/>
              <a:t>“</a:t>
            </a:r>
            <a:r>
              <a:rPr lang="en-US" altLang="zh-CN" sz="1400" dirty="0"/>
              <a:t>… an efficient method for learning high quality distributed vector …</a:t>
            </a:r>
            <a:r>
              <a:rPr lang="zh-CN" altLang="en-US" sz="1400" dirty="0"/>
              <a:t>”</a:t>
            </a:r>
            <a:endParaRPr kumimoji="1" lang="en-US" altLang="zh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3091" y="2498075"/>
                <a:ext cx="5830490" cy="175432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(3) </a:t>
                </a:r>
                <a:r>
                  <a:rPr lang="zh-CN" altLang="zh-CN" dirty="0"/>
                  <a:t>最后进行</a:t>
                </a:r>
                <a:r>
                  <a:rPr lang="en-US" altLang="zh-CN" dirty="0"/>
                  <a:t>Softmax</a:t>
                </a:r>
                <a:r>
                  <a:rPr lang="zh-CN" altLang="zh-CN" dirty="0"/>
                  <a:t>规范化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𝑆𝑜𝑓𝑡𝑚𝑎𝑥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zh-CN" dirty="0"/>
                  <a:t>输入是</a:t>
                </a:r>
                <a:r>
                  <a:rPr lang="en-US" altLang="zh-CN" dirty="0"/>
                  <a:t>Learning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8</a:t>
                </a:r>
                <a:r>
                  <a:rPr lang="zh-CN" altLang="zh-CN" dirty="0"/>
                  <a:t>个上下文词项对应的</a:t>
                </a:r>
                <a:r>
                  <a:rPr lang="en-US" altLang="zh-CN" dirty="0"/>
                  <a:t>One Hot Encoding</a:t>
                </a:r>
                <a:r>
                  <a:rPr lang="zh-CN" altLang="zh-CN" dirty="0"/>
                  <a:t>，要求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zh-CN" altLang="zh-CN" dirty="0"/>
                  <a:t>输出和</a:t>
                </a:r>
                <a:r>
                  <a:rPr lang="en-US" altLang="zh-CN" dirty="0"/>
                  <a:t>Learning</a:t>
                </a:r>
                <a:r>
                  <a:rPr lang="zh-CN" altLang="zh-CN" dirty="0"/>
                  <a:t>的</a:t>
                </a:r>
                <a:r>
                  <a:rPr lang="en-US" altLang="zh-CN" dirty="0"/>
                  <a:t>One Hot Encoding</a:t>
                </a:r>
                <a:r>
                  <a:rPr lang="zh-CN" altLang="zh-CN" dirty="0"/>
                  <a:t>的误差尽可能小，即只有对应</a:t>
                </a:r>
                <a:r>
                  <a:rPr lang="en-US" altLang="zh-CN" dirty="0"/>
                  <a:t>Learning</a:t>
                </a:r>
                <a:r>
                  <a:rPr lang="zh-CN" altLang="zh-CN" dirty="0"/>
                  <a:t>的位置为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，其余位置为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，作为优化目标，来训练该网络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91" y="2498075"/>
                <a:ext cx="5830490" cy="1754326"/>
              </a:xfrm>
              <a:prstGeom prst="rect">
                <a:avLst/>
              </a:prstGeom>
              <a:blipFill>
                <a:blip r:embed="rId2"/>
                <a:stretch>
                  <a:fillRect l="-521" t="-2759" r="-730" b="-44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755626" y="1682066"/>
            <a:ext cx="2290812" cy="4203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800855" y="1647214"/>
            <a:ext cx="2954955" cy="4716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6C8B03-4C36-5C44-BE1F-CB3C48ED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06" y="2316134"/>
            <a:ext cx="2164866" cy="20849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218FD4-C06B-47A1-9EB7-8A7CA2CCF3BC}"/>
              </a:ext>
            </a:extLst>
          </p:cNvPr>
          <p:cNvSpPr/>
          <p:nvPr/>
        </p:nvSpPr>
        <p:spPr>
          <a:xfrm>
            <a:off x="723325" y="4336117"/>
            <a:ext cx="422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采用交叉熵损失函数，请参考这</a:t>
            </a:r>
            <a:r>
              <a:rPr lang="en-US" altLang="zh-CN" dirty="0"/>
              <a:t>2</a:t>
            </a:r>
            <a:r>
              <a:rPr lang="zh-CN" altLang="en-US" dirty="0"/>
              <a:t>个文档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5CAC60-5384-4ECA-8CAB-12496C136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32" y="4697182"/>
            <a:ext cx="4013200" cy="2016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B738E3-34BE-48EC-8B07-3ACFBE7E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675" y="4458239"/>
            <a:ext cx="2548164" cy="6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4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圆角矩形 73"/>
          <p:cNvSpPr/>
          <p:nvPr/>
        </p:nvSpPr>
        <p:spPr>
          <a:xfrm>
            <a:off x="3975035" y="849884"/>
            <a:ext cx="5110610" cy="33563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en-US" altLang="zh-CN" sz="1600" dirty="0"/>
              <a:t>CBOW</a:t>
            </a:r>
          </a:p>
          <a:p>
            <a:pPr lvl="1"/>
            <a:r>
              <a:rPr kumimoji="1" lang="zh-CN" altLang="en-US" sz="1600" dirty="0"/>
              <a:t>学习到的词向量：</a:t>
            </a:r>
            <a:r>
              <a:rPr kumimoji="1" lang="en-US" altLang="zh-CN" sz="1600" dirty="0">
                <a:solidFill>
                  <a:srgbClr val="C00000"/>
                </a:solidFill>
              </a:rPr>
              <a:t>W</a:t>
            </a:r>
            <a:r>
              <a:rPr kumimoji="1" lang="zh-CN" altLang="en-US" sz="1600" dirty="0">
                <a:solidFill>
                  <a:srgbClr val="C00000"/>
                </a:solidFill>
              </a:rPr>
              <a:t>或者</a:t>
            </a:r>
            <a:r>
              <a:rPr kumimoji="1" lang="en-US" altLang="zh-CN" sz="1600" dirty="0">
                <a:solidFill>
                  <a:srgbClr val="C00000"/>
                </a:solidFill>
              </a:rPr>
              <a:t>W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’</a:t>
            </a:r>
            <a:endParaRPr kumimoji="1" lang="en-US" altLang="zh-CN" sz="1600" dirty="0"/>
          </a:p>
        </p:txBody>
      </p:sp>
      <p:sp>
        <p:nvSpPr>
          <p:cNvPr id="4" name="Rectangle 2"/>
          <p:cNvSpPr/>
          <p:nvPr/>
        </p:nvSpPr>
        <p:spPr>
          <a:xfrm>
            <a:off x="726464" y="4405657"/>
            <a:ext cx="580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W’</a:t>
            </a:r>
            <a:r>
              <a:rPr lang="zh-CN" altLang="en-US" dirty="0"/>
              <a:t>中的向量都可以作为词向量（或者它们的平均值）</a:t>
            </a:r>
            <a:endParaRPr lang="en-US" dirty="0"/>
          </a:p>
        </p:txBody>
      </p:sp>
      <p:graphicFrame>
        <p:nvGraphicFramePr>
          <p:cNvPr id="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848356"/>
              </p:ext>
            </p:extLst>
          </p:nvPr>
        </p:nvGraphicFramePr>
        <p:xfrm>
          <a:off x="1367355" y="2528045"/>
          <a:ext cx="185166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166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185166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69"/>
              <p:cNvSpPr txBox="1"/>
              <p:nvPr/>
            </p:nvSpPr>
            <p:spPr>
              <a:xfrm>
                <a:off x="2002858" y="1894065"/>
                <a:ext cx="725583" cy="339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58" y="1894065"/>
                <a:ext cx="725583" cy="33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80"/>
          <p:cNvSpPr txBox="1"/>
          <p:nvPr/>
        </p:nvSpPr>
        <p:spPr>
          <a:xfrm>
            <a:off x="439478" y="1926880"/>
            <a:ext cx="139974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Contain word’s vectors</a:t>
            </a:r>
          </a:p>
        </p:txBody>
      </p:sp>
      <p:cxnSp>
        <p:nvCxnSpPr>
          <p:cNvPr id="9" name="Straight Arrow Connector 5"/>
          <p:cNvCxnSpPr/>
          <p:nvPr/>
        </p:nvCxnSpPr>
        <p:spPr>
          <a:xfrm>
            <a:off x="1004141" y="2203487"/>
            <a:ext cx="246289" cy="19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/>
          <p:cNvSpPr/>
          <p:nvPr/>
        </p:nvSpPr>
        <p:spPr>
          <a:xfrm rot="16200000">
            <a:off x="2016180" y="3047453"/>
            <a:ext cx="645192" cy="1490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80720" y="4156632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V</a:t>
            </a:r>
            <a:endParaRPr lang="zh-CN" altLang="en-US" dirty="0"/>
          </a:p>
        </p:txBody>
      </p:sp>
      <p:sp>
        <p:nvSpPr>
          <p:cNvPr id="12" name="左大括号 11"/>
          <p:cNvSpPr/>
          <p:nvPr/>
        </p:nvSpPr>
        <p:spPr>
          <a:xfrm>
            <a:off x="939576" y="2528045"/>
            <a:ext cx="189198" cy="8454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0395" y="2801997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550670" y="2413745"/>
            <a:ext cx="190500" cy="11765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9"/>
          <p:cNvGrpSpPr/>
          <p:nvPr/>
        </p:nvGrpSpPr>
        <p:grpSpPr>
          <a:xfrm>
            <a:off x="4508781" y="1083223"/>
            <a:ext cx="154305" cy="1337310"/>
            <a:chOff x="1800225" y="419100"/>
            <a:chExt cx="182880" cy="1828800"/>
          </a:xfrm>
        </p:grpSpPr>
        <p:sp>
          <p:nvSpPr>
            <p:cNvPr id="15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4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5" name="Group 20"/>
          <p:cNvGrpSpPr/>
          <p:nvPr/>
        </p:nvGrpSpPr>
        <p:grpSpPr>
          <a:xfrm>
            <a:off x="4508782" y="2696293"/>
            <a:ext cx="154305" cy="1337310"/>
            <a:chOff x="1800225" y="419100"/>
            <a:chExt cx="182880" cy="1828800"/>
          </a:xfrm>
        </p:grpSpPr>
        <p:sp>
          <p:nvSpPr>
            <p:cNvPr id="26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6" name="TextBox 31"/>
          <p:cNvSpPr txBox="1"/>
          <p:nvPr/>
        </p:nvSpPr>
        <p:spPr>
          <a:xfrm>
            <a:off x="4202741" y="1581139"/>
            <a:ext cx="34817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cat</a:t>
            </a:r>
            <a:endParaRPr lang="en-US" sz="1013" dirty="0"/>
          </a:p>
        </p:txBody>
      </p:sp>
      <p:sp>
        <p:nvSpPr>
          <p:cNvPr id="37" name="TextBox 32"/>
          <p:cNvSpPr txBox="1"/>
          <p:nvPr/>
        </p:nvSpPr>
        <p:spPr>
          <a:xfrm>
            <a:off x="4202742" y="3231217"/>
            <a:ext cx="3305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x</a:t>
            </a:r>
            <a:r>
              <a:rPr lang="en-US" sz="1013" baseline="-25000" dirty="0" err="1"/>
              <a:t>on</a:t>
            </a:r>
            <a:endParaRPr lang="en-US" sz="1013" dirty="0"/>
          </a:p>
        </p:txBody>
      </p:sp>
      <p:grpSp>
        <p:nvGrpSpPr>
          <p:cNvPr id="38" name="Group 45"/>
          <p:cNvGrpSpPr/>
          <p:nvPr/>
        </p:nvGrpSpPr>
        <p:grpSpPr>
          <a:xfrm>
            <a:off x="6456359" y="2104633"/>
            <a:ext cx="154305" cy="802386"/>
            <a:chOff x="1800225" y="419100"/>
            <a:chExt cx="182880" cy="1097280"/>
          </a:xfrm>
        </p:grpSpPr>
        <p:sp>
          <p:nvSpPr>
            <p:cNvPr id="39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56"/>
          <p:cNvGrpSpPr/>
          <p:nvPr/>
        </p:nvGrpSpPr>
        <p:grpSpPr>
          <a:xfrm>
            <a:off x="8407586" y="1885609"/>
            <a:ext cx="154305" cy="1337310"/>
            <a:chOff x="1800225" y="419100"/>
            <a:chExt cx="182880" cy="1828800"/>
          </a:xfrm>
        </p:grpSpPr>
        <p:sp>
          <p:nvSpPr>
            <p:cNvPr id="46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8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9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0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1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3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54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55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6" name="TextBox 67"/>
          <p:cNvSpPr txBox="1"/>
          <p:nvPr/>
        </p:nvSpPr>
        <p:spPr>
          <a:xfrm>
            <a:off x="4250161" y="80031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Input layer</a:t>
            </a:r>
          </a:p>
        </p:txBody>
      </p:sp>
      <p:cxnSp>
        <p:nvCxnSpPr>
          <p:cNvPr id="57" name="Straight Connector 69"/>
          <p:cNvCxnSpPr/>
          <p:nvPr/>
        </p:nvCxnSpPr>
        <p:spPr>
          <a:xfrm>
            <a:off x="4664159" y="1083225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71"/>
          <p:cNvCxnSpPr/>
          <p:nvPr/>
        </p:nvCxnSpPr>
        <p:spPr>
          <a:xfrm flipV="1">
            <a:off x="4664157" y="2102416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75"/>
          <p:cNvCxnSpPr/>
          <p:nvPr/>
        </p:nvCxnSpPr>
        <p:spPr>
          <a:xfrm>
            <a:off x="4659439" y="2419116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78"/>
          <p:cNvCxnSpPr/>
          <p:nvPr/>
        </p:nvCxnSpPr>
        <p:spPr>
          <a:xfrm flipV="1">
            <a:off x="4664157" y="2915317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81"/>
          <p:cNvSpPr txBox="1"/>
          <p:nvPr/>
        </p:nvSpPr>
        <p:spPr>
          <a:xfrm>
            <a:off x="6192344" y="3184002"/>
            <a:ext cx="8563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Hidden layer</a:t>
            </a:r>
          </a:p>
        </p:txBody>
      </p:sp>
      <p:sp>
        <p:nvSpPr>
          <p:cNvPr id="62" name="TextBox 82"/>
          <p:cNvSpPr txBox="1"/>
          <p:nvPr/>
        </p:nvSpPr>
        <p:spPr>
          <a:xfrm>
            <a:off x="8729380" y="2438960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sat</a:t>
            </a:r>
          </a:p>
        </p:txBody>
      </p:sp>
      <p:cxnSp>
        <p:nvCxnSpPr>
          <p:cNvPr id="63" name="Straight Connector 83"/>
          <p:cNvCxnSpPr/>
          <p:nvPr/>
        </p:nvCxnSpPr>
        <p:spPr>
          <a:xfrm flipV="1">
            <a:off x="6610664" y="1884925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86"/>
          <p:cNvCxnSpPr/>
          <p:nvPr/>
        </p:nvCxnSpPr>
        <p:spPr>
          <a:xfrm>
            <a:off x="6610664" y="2907020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90"/>
          <p:cNvSpPr txBox="1"/>
          <p:nvPr/>
        </p:nvSpPr>
        <p:spPr>
          <a:xfrm>
            <a:off x="8098925" y="1558989"/>
            <a:ext cx="85472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Output layer</a:t>
            </a:r>
          </a:p>
        </p:txBody>
      </p:sp>
      <p:sp>
        <p:nvSpPr>
          <p:cNvPr id="66" name="TextBox 73"/>
          <p:cNvSpPr txBox="1"/>
          <p:nvPr/>
        </p:nvSpPr>
        <p:spPr>
          <a:xfrm>
            <a:off x="4029168" y="2238364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7" name="TextBox 74"/>
          <p:cNvSpPr txBox="1"/>
          <p:nvPr/>
        </p:nvSpPr>
        <p:spPr>
          <a:xfrm>
            <a:off x="4029168" y="3833006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8" name="TextBox 76"/>
          <p:cNvSpPr txBox="1"/>
          <p:nvPr/>
        </p:nvSpPr>
        <p:spPr>
          <a:xfrm>
            <a:off x="6335073" y="3381738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p:sp>
        <p:nvSpPr>
          <p:cNvPr id="69" name="TextBox 79"/>
          <p:cNvSpPr txBox="1"/>
          <p:nvPr/>
        </p:nvSpPr>
        <p:spPr>
          <a:xfrm>
            <a:off x="8648987" y="3047323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97"/>
              <p:cNvSpPr txBox="1"/>
              <p:nvPr/>
            </p:nvSpPr>
            <p:spPr>
              <a:xfrm>
                <a:off x="4671670" y="1848192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0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0" y="1848192"/>
                <a:ext cx="725583" cy="33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98"/>
              <p:cNvSpPr txBox="1"/>
              <p:nvPr/>
            </p:nvSpPr>
            <p:spPr>
              <a:xfrm>
                <a:off x="4749341" y="2930221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41" y="2930221"/>
                <a:ext cx="725583" cy="33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84"/>
              <p:cNvSpPr txBox="1"/>
              <p:nvPr/>
            </p:nvSpPr>
            <p:spPr>
              <a:xfrm>
                <a:off x="7354250" y="2313750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72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250" y="2313750"/>
                <a:ext cx="725583" cy="334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箭头 74"/>
          <p:cNvSpPr/>
          <p:nvPr/>
        </p:nvSpPr>
        <p:spPr>
          <a:xfrm>
            <a:off x="3341488" y="2677138"/>
            <a:ext cx="561470" cy="4763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2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CBOW</a:t>
            </a:r>
            <a:r>
              <a:rPr kumimoji="1" lang="zh-CN" altLang="en-US" dirty="0"/>
              <a:t>的前向传导和反向传播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准备工作，请复习如下内容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假设词汇表的单词数量</a:t>
            </a:r>
            <a:r>
              <a:rPr kumimoji="1" lang="en-US" altLang="zh-CN" dirty="0"/>
              <a:t>V</a:t>
            </a:r>
            <a:r>
              <a:rPr kumimoji="1" lang="zh-CN" altLang="en-US" dirty="0"/>
              <a:t>为</a:t>
            </a:r>
            <a:r>
              <a:rPr kumimoji="1" lang="en-US" altLang="zh-CN" dirty="0"/>
              <a:t>10000</a:t>
            </a:r>
          </a:p>
          <a:p>
            <a:pPr lvl="1"/>
            <a:r>
              <a:rPr kumimoji="1" lang="zh-CN" altLang="en-US" dirty="0"/>
              <a:t>低维空间的维度为</a:t>
            </a:r>
            <a:r>
              <a:rPr kumimoji="1" lang="en-US" altLang="zh-CN" dirty="0"/>
              <a:t>300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上下文大小为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，即用前边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个单词和后边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个单词，预测当前单词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2" y="1812683"/>
            <a:ext cx="8639473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F6951-2230-C940-98C6-D736447E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文本模块涉及的内容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D900ED1-B1D8-564B-B520-5E99E9691F3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819150"/>
          <a:ext cx="82296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8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文本表示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TF-IDF</a:t>
            </a:r>
            <a:r>
              <a:rPr lang="zh-CN" altLang="en-US" sz="1800" dirty="0"/>
              <a:t>、</a:t>
            </a:r>
            <a:r>
              <a:rPr lang="en-US" altLang="zh-CN" sz="1800" dirty="0"/>
              <a:t>SVD</a:t>
            </a:r>
            <a:endParaRPr kumimoji="1" lang="zh-CN" altLang="en-US" sz="1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一个针对</a:t>
            </a:r>
            <a:r>
              <a:rPr lang="en-US" altLang="zh-CN" dirty="0"/>
              <a:t>CBOW</a:t>
            </a:r>
            <a:r>
              <a:rPr lang="zh-CN" altLang="en-US" dirty="0"/>
              <a:t>的多层</a:t>
            </a:r>
            <a:r>
              <a:rPr lang="en-US" altLang="zh-CN" dirty="0"/>
              <a:t>MLP</a:t>
            </a:r>
          </a:p>
          <a:p>
            <a:pPr marL="685800" lvl="1"/>
            <a:r>
              <a:rPr lang="zh-CN" altLang="zh-CN" dirty="0"/>
              <a:t>神经网络为输入层有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隐藏层有</a:t>
            </a:r>
            <a:r>
              <a:rPr lang="en-US" altLang="zh-CN" dirty="0"/>
              <a:t>300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输出层为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671455" y="1551016"/>
            <a:ext cx="1116330" cy="641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输入层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10000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隐藏层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300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输出层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10000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485255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60896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Softmax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  <a:blipFill>
                <a:blip r:embed="rId4"/>
                <a:stretch>
                  <a:fillRect l="-4225" t="-3061" r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文本表示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TF-IDF</a:t>
            </a:r>
            <a:r>
              <a:rPr lang="zh-CN" altLang="en-US" sz="1800" dirty="0"/>
              <a:t>、</a:t>
            </a:r>
            <a:r>
              <a:rPr lang="en-US" altLang="zh-CN" sz="1800" dirty="0"/>
              <a:t>SVD</a:t>
            </a:r>
            <a:endParaRPr kumimoji="1" lang="zh-CN" altLang="en-US" sz="1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一个针对</a:t>
            </a:r>
            <a:r>
              <a:rPr lang="en-US" altLang="zh-CN" dirty="0"/>
              <a:t>CBOW</a:t>
            </a:r>
            <a:r>
              <a:rPr lang="zh-CN" altLang="en-US" dirty="0"/>
              <a:t>的多层</a:t>
            </a:r>
            <a:r>
              <a:rPr lang="en-US" altLang="zh-CN" dirty="0"/>
              <a:t>MLP</a:t>
            </a:r>
          </a:p>
          <a:p>
            <a:pPr marL="685800" lvl="1"/>
            <a:r>
              <a:rPr lang="zh-CN" altLang="zh-CN" dirty="0"/>
              <a:t>神经网络为输入层有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隐藏层有</a:t>
            </a:r>
            <a:r>
              <a:rPr lang="en-US" altLang="zh-CN" dirty="0"/>
              <a:t>300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输出层为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zh-CN" altLang="en-US" dirty="0"/>
          </a:p>
          <a:p>
            <a:pPr marL="685800" lvl="1"/>
            <a:r>
              <a:rPr lang="en-US" altLang="zh-CN" dirty="0"/>
              <a:t>Layer1</a:t>
            </a:r>
            <a:r>
              <a:rPr lang="zh-CN" altLang="zh-CN" dirty="0"/>
              <a:t>的前向传导过程具体如下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3920" y="2680064"/>
                <a:ext cx="7581900" cy="16119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X=(1, 10000) 8</a:t>
                </a:r>
                <a:r>
                  <a:rPr lang="zh-CN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独热编码</a:t>
                </a:r>
                <a:r>
                  <a:rPr lang="zh-CN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，求平均，得到一个样本</a:t>
                </a:r>
                <a14:m>
                  <m:oMath xmlns:m="http://schemas.openxmlformats.org/officeDocument/2006/math">
                    <m:r>
                      <a:rPr lang="zh-CN" altLang="en-US" sz="160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这个样本是</a:t>
                </a:r>
                <a14:m>
                  <m:oMath xmlns:m="http://schemas.openxmlformats.org/officeDocument/2006/math">
                    <m:r>
                      <a:rPr lang="en-US" altLang="zh-CN" sz="160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10000</m:t>
                    </m:r>
                  </m:oMath>
                </a14:m>
                <a:r>
                  <a:rPr lang="zh-CN" altLang="en-US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维的</a:t>
                </a:r>
                <a:endParaRPr lang="en-US" altLang="zh-CN" sz="1600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endParaRPr lang="en-US" altLang="zh-CN" sz="1600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=(300, 10000)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[0]</m:t>
                        </m:r>
                      </m:sup>
                    </m:sSup>
                    <m:r>
                      <a:rPr lang="en-US" altLang="zh-CN" sz="16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=(10000, </a:t>
                </a:r>
                <a:r>
                  <a:rPr lang="en-US" altLang="zh-CN" sz="16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16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6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  <m:sSup>
                      <m:sSup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=(300,10000)×(10000, </a:t>
                </a:r>
                <a:r>
                  <a:rPr lang="en-US" altLang="zh-CN" sz="16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=(300, </a:t>
                </a:r>
                <a:r>
                  <a:rPr lang="en-US" altLang="zh-CN" sz="16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</a:rPr>
                  <a:t>=(300, </a:t>
                </a:r>
                <a:r>
                  <a:rPr lang="en-US" altLang="zh-CN" sz="16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>
                    <a:latin typeface="Times New Roman" panose="02020603050405020304" pitchFamily="18" charset="0"/>
                  </a:rPr>
                  <a:t>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2680064"/>
                <a:ext cx="7581900" cy="1611980"/>
              </a:xfrm>
              <a:prstGeom prst="rect">
                <a:avLst/>
              </a:prstGeom>
              <a:blipFill>
                <a:blip r:embed="rId2"/>
                <a:stretch>
                  <a:fillRect t="-1128" b="-33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671455" y="1551016"/>
            <a:ext cx="1116330" cy="641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输入层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10000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隐藏层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300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输出层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10000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485255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660896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Softmax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  <a:blipFill>
                <a:blip r:embed="rId5"/>
                <a:stretch>
                  <a:fillRect l="-4225" t="-3061" r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10B0FC10-10D5-4561-9EB5-D3ADE35812D4}"/>
              </a:ext>
            </a:extLst>
          </p:cNvPr>
          <p:cNvSpPr/>
          <p:nvPr/>
        </p:nvSpPr>
        <p:spPr>
          <a:xfrm>
            <a:off x="4826000" y="1647371"/>
            <a:ext cx="537029" cy="5076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文本表示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TF-IDF</a:t>
            </a:r>
            <a:r>
              <a:rPr lang="zh-CN" altLang="en-US" sz="1800" dirty="0"/>
              <a:t>、</a:t>
            </a:r>
            <a:r>
              <a:rPr lang="en-US" altLang="zh-CN" sz="1800" dirty="0"/>
              <a:t>SVD</a:t>
            </a:r>
            <a:endParaRPr kumimoji="1" lang="zh-CN" altLang="en-US" sz="1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一个针对</a:t>
            </a:r>
            <a:r>
              <a:rPr lang="en-US" altLang="zh-CN" dirty="0"/>
              <a:t>MNIST</a:t>
            </a:r>
            <a:r>
              <a:rPr lang="zh-CN" altLang="en-US" dirty="0"/>
              <a:t>数据集二值分类的多层</a:t>
            </a:r>
            <a:r>
              <a:rPr lang="en-US" altLang="zh-CN" dirty="0"/>
              <a:t>MLP</a:t>
            </a:r>
          </a:p>
          <a:p>
            <a:pPr marL="685800" lvl="1"/>
            <a:r>
              <a:rPr lang="zh-CN" altLang="zh-CN" dirty="0"/>
              <a:t>神经网络为输入层有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隐藏层有</a:t>
            </a:r>
            <a:r>
              <a:rPr lang="en-US" altLang="zh-CN" dirty="0"/>
              <a:t>300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输出层为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zh-CN" altLang="en-US" dirty="0"/>
          </a:p>
          <a:p>
            <a:pPr marL="685800" lvl="1"/>
            <a:r>
              <a:rPr lang="en-US" altLang="zh-CN" dirty="0"/>
              <a:t>Layer2</a:t>
            </a:r>
            <a:r>
              <a:rPr lang="zh-CN" altLang="zh-CN" dirty="0"/>
              <a:t>的前向传导过程具体如下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3920" y="2680064"/>
                <a:ext cx="7581900" cy="157979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600" dirty="0"/>
                  <a:t>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 300)</a:t>
                </a:r>
                <a:endParaRPr lang="zh-CN" altLang="zh-CN" sz="1600" dirty="0"/>
              </a:p>
              <a:p>
                <a:r>
                  <a:rPr lang="en-US" altLang="zh-CN" sz="16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altLang="zh-CN" sz="1600" dirty="0"/>
                  <a:t>   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,300)×(300, </a:t>
                </a:r>
                <a:r>
                  <a:rPr lang="en-US" altLang="zh-CN" sz="16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/>
                  <a:t>)    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1)</a:t>
                </a:r>
                <a:endParaRPr lang="zh-CN" altLang="zh-CN" sz="1600" dirty="0"/>
              </a:p>
              <a:p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600" dirty="0"/>
                  <a:t>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 1)</a:t>
                </a:r>
              </a:p>
              <a:p>
                <a:endParaRPr lang="en-US" altLang="zh-CN" sz="1600" dirty="0"/>
              </a:p>
              <a:p>
                <a:r>
                  <a:rPr lang="zh-CN" altLang="en-US" sz="1600" dirty="0"/>
                  <a:t>接着进行</a:t>
                </a:r>
                <a:r>
                  <a:rPr lang="en-US" altLang="zh-CN" sz="1600" dirty="0"/>
                  <a:t>Softmax</a:t>
                </a:r>
                <a:r>
                  <a:rPr lang="zh-CN" altLang="en-US" sz="1600" dirty="0"/>
                  <a:t>转换</a:t>
                </a:r>
                <a:endParaRPr lang="en-US" altLang="zh-CN" sz="1600" dirty="0"/>
              </a:p>
              <a:p>
                <a:r>
                  <a:rPr lang="en-US" altLang="zh-CN" sz="140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1400" dirty="0"/>
                  <a:t>=Softmax(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=(</a:t>
                </a:r>
                <a:r>
                  <a:rPr lang="en-US" altLang="zh-CN" sz="14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400" dirty="0"/>
                  <a:t>, 1)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2680064"/>
                <a:ext cx="7581900" cy="1579791"/>
              </a:xfrm>
              <a:prstGeom prst="rect">
                <a:avLst/>
              </a:prstGeom>
              <a:blipFill>
                <a:blip r:embed="rId2"/>
                <a:stretch>
                  <a:fillRect l="-321" b="-26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15617" y="3676379"/>
                <a:ext cx="3265863" cy="11085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1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b>
                          <m:sSub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[3]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sz="1400" dirty="0"/>
                  <a:t> </a:t>
                </a:r>
              </a:p>
              <a:p>
                <a:pPr lvl="1"/>
                <a:endParaRPr lang="en-US" altLang="zh-CN" sz="1400" dirty="0"/>
              </a:p>
              <a:p>
                <a:pPr lvl="1"/>
                <a:r>
                  <a:rPr lang="zh-CN" altLang="en-US" sz="1400" dirty="0"/>
                  <a:t>根据</a:t>
                </a:r>
                <a:r>
                  <a:rPr lang="en-US" altLang="zh-CN" sz="1400" dirty="0"/>
                  <a:t>Softmax</a:t>
                </a:r>
                <a:r>
                  <a:rPr lang="zh-CN" altLang="en-US" sz="1400" dirty="0"/>
                  <a:t>的导数</a:t>
                </a:r>
                <a:endParaRPr lang="en-US" altLang="zh-CN" sz="1400" dirty="0"/>
              </a:p>
              <a:p>
                <a:pPr lvl="1"/>
                <a:r>
                  <a:rPr lang="zh-CN" altLang="en-US" sz="1400" dirty="0"/>
                  <a:t>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1400" dirty="0"/>
                  <a:t>=(</a:t>
                </a:r>
                <a:r>
                  <a:rPr lang="en-US" altLang="zh-CN" sz="1400" dirty="0">
                    <a:solidFill>
                      <a:srgbClr val="C00000"/>
                    </a:solidFill>
                  </a:rPr>
                  <a:t>10000,1</a:t>
                </a:r>
                <a:r>
                  <a:rPr lang="en-US" altLang="zh-CN" sz="1400" dirty="0"/>
                  <a:t>)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17" y="3676379"/>
                <a:ext cx="3265863" cy="1108509"/>
              </a:xfrm>
              <a:prstGeom prst="rect">
                <a:avLst/>
              </a:prstGeom>
              <a:blipFill>
                <a:blip r:embed="rId3"/>
                <a:stretch>
                  <a:fillRect t="-23370" b="-54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671455" y="1551016"/>
            <a:ext cx="1116330" cy="641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输入层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10000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隐藏层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300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输出层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10000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/>
          <p:cNvSpPr/>
          <p:nvPr/>
        </p:nvSpPr>
        <p:spPr>
          <a:xfrm>
            <a:off x="485255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660896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Softmax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  <a:blipFill>
                <a:blip r:embed="rId6"/>
                <a:stretch>
                  <a:fillRect l="-4225" t="-3061" r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8D128043-9EED-49FF-9F03-12B6246BB0A7}"/>
              </a:ext>
            </a:extLst>
          </p:cNvPr>
          <p:cNvSpPr/>
          <p:nvPr/>
        </p:nvSpPr>
        <p:spPr>
          <a:xfrm>
            <a:off x="6418943" y="1611086"/>
            <a:ext cx="609600" cy="6414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文本表示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TF-IDF</a:t>
            </a:r>
            <a:r>
              <a:rPr lang="zh-CN" altLang="en-US" sz="1800" dirty="0"/>
              <a:t>、</a:t>
            </a:r>
            <a:r>
              <a:rPr lang="en-US" altLang="zh-CN" sz="1800" dirty="0"/>
              <a:t>SVD</a:t>
            </a:r>
            <a:endParaRPr kumimoji="1" lang="zh-CN" altLang="en-US" sz="1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一个针对</a:t>
            </a:r>
            <a:r>
              <a:rPr lang="en-US" altLang="zh-CN" dirty="0"/>
              <a:t>MNIST</a:t>
            </a:r>
            <a:r>
              <a:rPr lang="zh-CN" altLang="en-US" dirty="0"/>
              <a:t>数据集二值分类的多层</a:t>
            </a:r>
            <a:r>
              <a:rPr lang="en-US" altLang="zh-CN" dirty="0"/>
              <a:t>MLP</a:t>
            </a:r>
          </a:p>
          <a:p>
            <a:pPr marL="685800" lvl="1"/>
            <a:r>
              <a:rPr lang="zh-CN" altLang="zh-CN" dirty="0"/>
              <a:t>神经网络为输入层有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隐藏层有</a:t>
            </a:r>
            <a:r>
              <a:rPr lang="en-US" altLang="zh-CN" dirty="0"/>
              <a:t>300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输出层为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zh-CN" altLang="en-US" dirty="0"/>
          </a:p>
          <a:p>
            <a:pPr marL="685800" lvl="1"/>
            <a:r>
              <a:rPr lang="en-US" altLang="zh-CN" dirty="0"/>
              <a:t>Layer2</a:t>
            </a:r>
            <a:r>
              <a:rPr lang="zh-CN" altLang="zh-CN" dirty="0"/>
              <a:t>的反向传播过程具体如下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3920" y="2680064"/>
                <a:ext cx="7966710" cy="197592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dirty="0"/>
                  <a:t>=(10000, </a:t>
                </a:r>
                <a:r>
                  <a:rPr lang="en-US" altLang="zh-CN" sz="160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/>
                  <a:t>)</a:t>
                </a:r>
              </a:p>
              <a:p>
                <a:endParaRPr lang="zh-CN" altLang="zh-CN" sz="1600" dirty="0"/>
              </a:p>
              <a:p>
                <a:pPr marL="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zh-CN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en-US" altLang="zh-CN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  <m:r>
                      <a:rPr lang="en-US" altLang="zh-CN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1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/>
                  <a:t>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 </a:t>
                </a:r>
                <a:r>
                  <a:rPr lang="zh-CN" altLang="zh-CN" sz="1600" dirty="0"/>
                  <a:t>，</a:t>
                </a:r>
                <a:r>
                  <a:rPr lang="zh-CN" altLang="zh-CN" sz="1600" dirty="0">
                    <a:solidFill>
                      <a:srgbClr val="C00000"/>
                    </a:solidFill>
                  </a:rPr>
                  <a:t>注意，矩阵的各个位置相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减</m:t>
                    </m:r>
                    <m:r>
                      <a:rPr lang="zh-CN" altLang="en-US" sz="16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（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</a:rPr>
                  <a:t>参考上页</a:t>
                </a:r>
                <a14:m>
                  <m:oMath xmlns:m="http://schemas.openxmlformats.org/officeDocument/2006/math">
                    <m:r>
                      <a:rPr lang="zh-CN" altLang="en-US" sz="16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zh-CN" sz="16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sz="1600" dirty="0"/>
                  <a:t> 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)* </a:t>
                </a:r>
                <a:r>
                  <a:rPr lang="en-US" altLang="zh-CN" b="1" dirty="0"/>
                  <a:t>(</a:t>
                </a:r>
                <a:r>
                  <a:rPr lang="en-US" altLang="zh-CN" dirty="0"/>
                  <a:t>10000</a:t>
                </a:r>
                <a:r>
                  <a:rPr lang="en-US" altLang="zh-CN" b="1" dirty="0"/>
                  <a:t>,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b="1" dirty="0"/>
                  <a:t>) </a:t>
                </a:r>
                <a:r>
                  <a:rPr lang="en-US" altLang="zh-CN" sz="1600" dirty="0"/>
                  <a:t>= (10000,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</a:t>
                </a:r>
                <a:r>
                  <a:rPr lang="zh-CN" altLang="zh-CN" sz="1600" dirty="0"/>
                  <a:t>，注意，矩阵的各个位置</a:t>
                </a:r>
                <a:r>
                  <a:rPr lang="zh-CN" altLang="en-US" sz="1600" dirty="0"/>
                  <a:t>相</a:t>
                </a:r>
                <a:r>
                  <a:rPr lang="zh-CN" altLang="zh-CN" sz="1600" dirty="0"/>
                  <a:t>乘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dirty="0"/>
                  <a:t>=(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)×(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, 300) = (10000, 300)</a:t>
                </a:r>
                <a:r>
                  <a:rPr lang="zh-CN" altLang="zh-CN" sz="1600" dirty="0"/>
                  <a:t>，注意，是矩阵乘法</a:t>
                </a:r>
                <a:endParaRPr lang="en-US" altLang="zh-CN" sz="1600" dirty="0"/>
              </a:p>
              <a:p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altLang="zh-CN" sz="1600" dirty="0"/>
                  <a:t> =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600" dirty="0"/>
                  <a:t>=(300,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)(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10000</a:t>
                </a:r>
                <a:r>
                  <a:rPr lang="en-US" altLang="zh-CN" sz="1600" dirty="0"/>
                  <a:t>,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 = (300,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2680064"/>
                <a:ext cx="7966710" cy="1975926"/>
              </a:xfrm>
              <a:prstGeom prst="rect">
                <a:avLst/>
              </a:prstGeom>
              <a:blipFill>
                <a:blip r:embed="rId2"/>
                <a:stretch>
                  <a:fillRect t="-920" b="-276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1657350" y="3230880"/>
            <a:ext cx="1169670" cy="33909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71455" y="1551016"/>
            <a:ext cx="1116330" cy="641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输入层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10000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隐藏层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300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输出层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10000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箭头 22"/>
          <p:cNvSpPr/>
          <p:nvPr/>
        </p:nvSpPr>
        <p:spPr>
          <a:xfrm>
            <a:off x="485255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660896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Softmax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  <a:blipFill>
                <a:blip r:embed="rId5"/>
                <a:stretch>
                  <a:fillRect l="-4225" t="-3061" r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形标注 11"/>
          <p:cNvSpPr/>
          <p:nvPr/>
        </p:nvSpPr>
        <p:spPr>
          <a:xfrm>
            <a:off x="5818907" y="4347441"/>
            <a:ext cx="2667001" cy="523009"/>
          </a:xfrm>
          <a:prstGeom prst="wedgeEllipseCallout">
            <a:avLst>
              <a:gd name="adj1" fmla="val -400"/>
              <a:gd name="adj2" fmla="val -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10000</a:t>
            </a:r>
            <a:r>
              <a:rPr lang="zh-CN" altLang="en-US" dirty="0"/>
              <a:t>行</a:t>
            </a:r>
            <a:r>
              <a:rPr lang="en-US" altLang="zh-CN" dirty="0"/>
              <a:t>1</a:t>
            </a:r>
            <a:r>
              <a:rPr lang="zh-CN" altLang="en-US" dirty="0"/>
              <a:t>列，所有元素都是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12" idx="0"/>
          </p:cNvCxnSpPr>
          <p:nvPr/>
        </p:nvCxnSpPr>
        <p:spPr>
          <a:xfrm flipH="1" flipV="1">
            <a:off x="4852555" y="3737264"/>
            <a:ext cx="2299853" cy="610177"/>
          </a:xfrm>
          <a:prstGeom prst="straightConnector1">
            <a:avLst/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文本表示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en-US" altLang="zh-CN" sz="1800" dirty="0"/>
              <a:t>TF-IDF</a:t>
            </a:r>
            <a:r>
              <a:rPr lang="zh-CN" altLang="en-US" sz="1800" dirty="0"/>
              <a:t>、</a:t>
            </a:r>
            <a:r>
              <a:rPr lang="en-US" altLang="zh-CN" sz="1800" dirty="0"/>
              <a:t>SVD</a:t>
            </a:r>
            <a:endParaRPr kumimoji="1" lang="zh-CN" altLang="en-US" sz="1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一个针对</a:t>
            </a:r>
            <a:r>
              <a:rPr lang="en-US" altLang="zh-CN" dirty="0"/>
              <a:t>MNIST</a:t>
            </a:r>
            <a:r>
              <a:rPr lang="zh-CN" altLang="en-US" dirty="0"/>
              <a:t>数据集二值分类的多层</a:t>
            </a:r>
            <a:r>
              <a:rPr lang="en-US" altLang="zh-CN" dirty="0"/>
              <a:t>MLP</a:t>
            </a:r>
          </a:p>
          <a:p>
            <a:pPr marL="685800" lvl="1"/>
            <a:r>
              <a:rPr lang="zh-CN" altLang="zh-CN" dirty="0"/>
              <a:t>神经网络为输入层有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隐藏层有</a:t>
            </a:r>
            <a:r>
              <a:rPr lang="en-US" altLang="zh-CN" dirty="0"/>
              <a:t>300</a:t>
            </a:r>
            <a:r>
              <a:rPr lang="zh-CN" altLang="zh-CN" dirty="0"/>
              <a:t>个神经元</a:t>
            </a:r>
            <a:endParaRPr lang="en-US" altLang="zh-CN" dirty="0"/>
          </a:p>
          <a:p>
            <a:pPr marL="685800" lvl="1"/>
            <a:r>
              <a:rPr lang="zh-CN" altLang="zh-CN" dirty="0"/>
              <a:t>输出层为</a:t>
            </a:r>
            <a:r>
              <a:rPr lang="en-US" altLang="zh-CN" dirty="0"/>
              <a:t>10000</a:t>
            </a:r>
            <a:r>
              <a:rPr lang="zh-CN" altLang="zh-CN" dirty="0"/>
              <a:t>个神经元</a:t>
            </a:r>
            <a:endParaRPr lang="zh-CN" altLang="en-US" dirty="0"/>
          </a:p>
          <a:p>
            <a:pPr marL="685800" lvl="1"/>
            <a:r>
              <a:rPr lang="en-US" altLang="zh-CN" dirty="0"/>
              <a:t>Layer1</a:t>
            </a:r>
            <a:r>
              <a:rPr lang="zh-CN" altLang="zh-CN" dirty="0"/>
              <a:t>的反向传播过程具体如下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37210" y="2680064"/>
                <a:ext cx="8313420" cy="6385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zh-CN" sz="1600" dirty="0"/>
                  <a:t> = (300,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)* </a:t>
                </a:r>
                <a:r>
                  <a:rPr lang="en-US" altLang="zh-CN" sz="1600" b="1" dirty="0"/>
                  <a:t>(</a:t>
                </a:r>
                <a:r>
                  <a:rPr lang="en-US" altLang="zh-CN" sz="1600" dirty="0"/>
                  <a:t>300</a:t>
                </a:r>
                <a:r>
                  <a:rPr lang="en-US" altLang="zh-CN" sz="1600" b="1" dirty="0"/>
                  <a:t>, </a:t>
                </a:r>
                <a:r>
                  <a:rPr lang="en-US" altLang="zh-CN" sz="1600" b="1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b="1" dirty="0"/>
                  <a:t>) </a:t>
                </a:r>
                <a:r>
                  <a:rPr lang="en-US" altLang="zh-CN" sz="1600" dirty="0"/>
                  <a:t>= (300,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zh-CN" sz="1600" dirty="0"/>
                  <a:t>)</a:t>
                </a:r>
                <a:r>
                  <a:rPr lang="zh-CN" altLang="zh-CN" sz="1600" dirty="0"/>
                  <a:t>，注意，矩阵的各个位置</a:t>
                </a:r>
                <a:r>
                  <a:rPr lang="zh-CN" altLang="en-US" sz="1600" dirty="0"/>
                  <a:t>相</a:t>
                </a:r>
                <a:r>
                  <a:rPr lang="zh-CN" altLang="zh-CN" sz="1600" dirty="0"/>
                  <a:t>乘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dirty="0"/>
                  <a:t>= (300, 1)×(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 1</a:t>
                </a:r>
                <a:r>
                  <a:rPr lang="en-US" altLang="zh-CN" sz="1600" dirty="0"/>
                  <a:t>, 10000) = (300*10000)</a:t>
                </a:r>
                <a:r>
                  <a:rPr lang="zh-CN" altLang="zh-CN" sz="1600" dirty="0"/>
                  <a:t>，注意，是矩阵乘法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" y="2680064"/>
                <a:ext cx="8313420" cy="638508"/>
              </a:xfrm>
              <a:prstGeom prst="rect">
                <a:avLst/>
              </a:prstGeom>
              <a:blipFill>
                <a:blip r:embed="rId2"/>
                <a:stretch>
                  <a:fillRect t="-943" b="-113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671455" y="1551016"/>
            <a:ext cx="1116330" cy="641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输入层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10000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隐藏层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300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 kern="1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65" y="1551016"/>
                <a:ext cx="1116330" cy="641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300" dirty="0">
                    <a:solidFill>
                      <a:sysClr val="windowText" lastClr="000000"/>
                    </a:solidFill>
                  </a:rPr>
                  <a:t>输出层</a:t>
                </a:r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10000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1300" dirty="0">
                    <a:solidFill>
                      <a:sysClr val="windowText" lastClr="000000"/>
                    </a:solidFill>
                  </a:rPr>
                  <a:t>|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sz="13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15" y="1551016"/>
                <a:ext cx="1116330" cy="641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/>
          <p:cNvSpPr/>
          <p:nvPr/>
        </p:nvSpPr>
        <p:spPr>
          <a:xfrm>
            <a:off x="485255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6608965" y="1768186"/>
            <a:ext cx="327660" cy="3581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Softmax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45" y="1559675"/>
                <a:ext cx="867225" cy="595356"/>
              </a:xfrm>
              <a:prstGeom prst="rect">
                <a:avLst/>
              </a:prstGeom>
              <a:blipFill>
                <a:blip r:embed="rId5"/>
                <a:stretch>
                  <a:fillRect l="-4225" t="-3061" r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形标注 4"/>
          <p:cNvSpPr/>
          <p:nvPr/>
        </p:nvSpPr>
        <p:spPr>
          <a:xfrm>
            <a:off x="2185553" y="4215428"/>
            <a:ext cx="2667001" cy="523009"/>
          </a:xfrm>
          <a:prstGeom prst="wedgeEllipseCallout">
            <a:avLst>
              <a:gd name="adj1" fmla="val -400"/>
              <a:gd name="adj2" fmla="val -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300</a:t>
            </a:r>
            <a:r>
              <a:rPr lang="zh-CN" altLang="en-US" dirty="0"/>
              <a:t>行</a:t>
            </a:r>
            <a:r>
              <a:rPr lang="en-US" altLang="zh-CN" dirty="0"/>
              <a:t>1</a:t>
            </a:r>
            <a:r>
              <a:rPr lang="zh-CN" altLang="en-US" dirty="0"/>
              <a:t>列，所有元素都是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5" idx="0"/>
          </p:cNvCxnSpPr>
          <p:nvPr/>
        </p:nvCxnSpPr>
        <p:spPr>
          <a:xfrm flipV="1">
            <a:off x="3519054" y="2975264"/>
            <a:ext cx="187037" cy="1240164"/>
          </a:xfrm>
          <a:prstGeom prst="straightConnector1">
            <a:avLst/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9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3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en-US" altLang="zh-CN" sz="1600" dirty="0"/>
              <a:t>Skip-Gram</a:t>
            </a:r>
          </a:p>
          <a:p>
            <a:pPr lvl="2"/>
            <a:r>
              <a:rPr lang="zh-CN" altLang="en-US" sz="1400" b="1" dirty="0">
                <a:latin typeface="Times" panose="02020603050405020304" pitchFamily="18" charset="0"/>
                <a:cs typeface="Times" panose="02020603050405020304" pitchFamily="18" charset="0"/>
              </a:rPr>
              <a:t>优化目标构建</a:t>
            </a:r>
            <a:r>
              <a:rPr lang="zh-CN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：扫描文本数据集合，对遇到的每一个单词</a:t>
            </a:r>
            <a:endParaRPr lang="en-US" altLang="zh-CN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通过当前单词预测从</a:t>
            </a:r>
            <a:r>
              <a:rPr lang="en-US" altLang="zh-CN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-</a:t>
            </a:r>
            <a:r>
              <a:rPr lang="en-US" altLang="zh-CN" i="1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zh-CN" altLang="en-US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到</a:t>
            </a:r>
            <a:r>
              <a:rPr lang="en-US" altLang="zh-CN" i="1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zh-CN" altLang="en-US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的窗口中的单词的概率</a:t>
            </a:r>
          </a:p>
          <a:p>
            <a:pPr lvl="1"/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53C5D-4C58-9B42-B771-52F359BB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61" y="2222667"/>
            <a:ext cx="3244658" cy="26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en-US" altLang="zh-CN" sz="1600" dirty="0"/>
              <a:t>Skip-Gram</a:t>
            </a:r>
            <a:r>
              <a:rPr kumimoji="1" lang="zh-CN" altLang="en-US" sz="1600" dirty="0"/>
              <a:t>的优化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4BAB8-3E4C-CE41-801E-E8CE696A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982" y="1871042"/>
            <a:ext cx="4232467" cy="14917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2F8FDA-A04A-0848-8B91-C59D0CD76041}"/>
              </a:ext>
            </a:extLst>
          </p:cNvPr>
          <p:cNvSpPr txBox="1"/>
          <p:nvPr/>
        </p:nvSpPr>
        <p:spPr>
          <a:xfrm>
            <a:off x="646497" y="2141319"/>
            <a:ext cx="324316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" pitchFamily="2" charset="0"/>
              </a:rPr>
              <a:t>由中心词</a:t>
            </a:r>
            <a:r>
              <a:rPr kumimoji="1" lang="en-US" altLang="zh-CN" dirty="0" err="1">
                <a:latin typeface="Times" pitchFamily="2" charset="0"/>
              </a:rPr>
              <a:t>w</a:t>
            </a:r>
            <a:r>
              <a:rPr kumimoji="1" lang="en-US" altLang="zh-CN" baseline="-25000" dirty="0" err="1">
                <a:latin typeface="Times" pitchFamily="2" charset="0"/>
              </a:rPr>
              <a:t>c</a:t>
            </a:r>
            <a:r>
              <a:rPr kumimoji="1" lang="zh-CN" altLang="en-US" dirty="0">
                <a:latin typeface="Times" pitchFamily="2" charset="0"/>
              </a:rPr>
              <a:t>的表达</a:t>
            </a:r>
            <a:endParaRPr kumimoji="1" lang="en-US" altLang="zh-CN" dirty="0">
              <a:latin typeface="Times" pitchFamily="2" charset="0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Times" pitchFamily="2" charset="0"/>
              </a:rPr>
              <a:t>逐个预测</a:t>
            </a:r>
            <a:r>
              <a:rPr kumimoji="1" lang="zh-CN" altLang="en-US" dirty="0">
                <a:latin typeface="Times" pitchFamily="2" charset="0"/>
              </a:rPr>
              <a:t>其</a:t>
            </a:r>
            <a:r>
              <a:rPr kumimoji="1" lang="en-US" altLang="zh-CN" dirty="0">
                <a:latin typeface="Times" pitchFamily="2" charset="0"/>
              </a:rPr>
              <a:t>2m</a:t>
            </a:r>
            <a:r>
              <a:rPr kumimoji="1" lang="zh-CN" altLang="en-US" dirty="0">
                <a:latin typeface="Times" pitchFamily="2" charset="0"/>
              </a:rPr>
              <a:t>个上下文词</a:t>
            </a:r>
          </a:p>
        </p:txBody>
      </p:sp>
    </p:spTree>
    <p:extLst>
      <p:ext uri="{BB962C8B-B14F-4D97-AF65-F5344CB8AC3E}">
        <p14:creationId xmlns:p14="http://schemas.microsoft.com/office/powerpoint/2010/main" val="338048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6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850900"/>
            <a:ext cx="8229600" cy="3937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Skip-Gram</a:t>
            </a:r>
            <a:r>
              <a:rPr kumimoji="1" lang="zh-CN" altLang="en-US" dirty="0"/>
              <a:t>的前向传导和反向传播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和</a:t>
            </a:r>
            <a:r>
              <a:rPr kumimoji="1" lang="en-US" altLang="zh-CN" dirty="0"/>
              <a:t>CBOW</a:t>
            </a:r>
            <a:r>
              <a:rPr kumimoji="1" lang="zh-CN" altLang="en-US" dirty="0"/>
              <a:t>相比，</a:t>
            </a:r>
            <a:r>
              <a:rPr kumimoji="1" lang="en-US" altLang="zh-CN" dirty="0"/>
              <a:t>Skip</a:t>
            </a:r>
            <a:r>
              <a:rPr kumimoji="1" lang="zh-CN" altLang="en-US" dirty="0"/>
              <a:t>的样本构造不一样，如下所示</a:t>
            </a:r>
            <a:endParaRPr kumimoji="1" lang="en-US" altLang="zh-CN" dirty="0"/>
          </a:p>
          <a:p>
            <a:pPr lvl="1"/>
            <a:r>
              <a:rPr kumimoji="1" lang="zh-CN" altLang="en-US" sz="1600" dirty="0"/>
              <a:t>比如“</a:t>
            </a:r>
            <a:r>
              <a:rPr lang="en-US" altLang="zh-CN" sz="1600" dirty="0"/>
              <a:t>… an efficient method for learning high quality distributed vector …</a:t>
            </a:r>
            <a:r>
              <a:rPr lang="zh-CN" altLang="en-US" sz="1600" dirty="0"/>
              <a:t>”</a:t>
            </a:r>
            <a:endParaRPr kumimoji="1" lang="en-US" altLang="zh-CN" sz="160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76974" y="1937279"/>
            <a:ext cx="226314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CBOW</a:t>
            </a:r>
            <a:r>
              <a:rPr lang="zh-CN" altLang="en-US" dirty="0">
                <a:solidFill>
                  <a:sysClr val="windowText" lastClr="000000"/>
                </a:solidFill>
              </a:rPr>
              <a:t>的样本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76974" y="3534229"/>
            <a:ext cx="2263140" cy="37894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Skip-Gram</a:t>
            </a:r>
            <a:r>
              <a:rPr lang="zh-CN" altLang="en-US" dirty="0">
                <a:solidFill>
                  <a:sysClr val="windowText" lastClr="000000"/>
                </a:solidFill>
              </a:rPr>
              <a:t>的样本</a:t>
            </a:r>
          </a:p>
        </p:txBody>
      </p:sp>
      <p:sp>
        <p:nvSpPr>
          <p:cNvPr id="12" name="矩形 11"/>
          <p:cNvSpPr/>
          <p:nvPr/>
        </p:nvSpPr>
        <p:spPr>
          <a:xfrm>
            <a:off x="1676974" y="2418311"/>
            <a:ext cx="725955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ysClr val="windowText" lastClr="000000"/>
                </a:solidFill>
              </a:rPr>
              <a:t>X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：</a:t>
            </a:r>
            <a:r>
              <a:rPr lang="en-US" altLang="zh-CN" sz="1600" dirty="0"/>
              <a:t> an efficient method for high quality distributed vector</a:t>
            </a:r>
            <a:r>
              <a:rPr lang="zh-CN" altLang="en-US" sz="1600" dirty="0"/>
              <a:t>的独热表示</a:t>
            </a:r>
            <a:r>
              <a:rPr lang="en-US" altLang="zh-CN" sz="1600" dirty="0"/>
              <a:t>(</a:t>
            </a:r>
            <a:r>
              <a:rPr lang="zh-CN" altLang="en-US" sz="1600" dirty="0"/>
              <a:t>求平均</a:t>
            </a:r>
            <a:r>
              <a:rPr lang="en-US" altLang="zh-CN" sz="1600" dirty="0"/>
              <a:t> )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76974" y="2806537"/>
            <a:ext cx="725955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ysClr val="windowText" lastClr="000000"/>
                </a:solidFill>
              </a:rPr>
              <a:t>Y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：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learning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的独热表示</a:t>
            </a:r>
          </a:p>
        </p:txBody>
      </p:sp>
      <p:sp>
        <p:nvSpPr>
          <p:cNvPr id="15" name="矩形 14"/>
          <p:cNvSpPr/>
          <p:nvPr/>
        </p:nvSpPr>
        <p:spPr>
          <a:xfrm>
            <a:off x="1711264" y="4017628"/>
            <a:ext cx="725955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ysClr val="windowText" lastClr="000000"/>
                </a:solidFill>
              </a:rPr>
              <a:t>X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：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learning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的独热表示</a:t>
            </a:r>
          </a:p>
        </p:txBody>
      </p:sp>
      <p:sp>
        <p:nvSpPr>
          <p:cNvPr id="16" name="矩形 15"/>
          <p:cNvSpPr/>
          <p:nvPr/>
        </p:nvSpPr>
        <p:spPr>
          <a:xfrm>
            <a:off x="1711264" y="4395433"/>
            <a:ext cx="725955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ysClr val="windowText" lastClr="000000"/>
                </a:solidFill>
              </a:rPr>
              <a:t>Y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：</a:t>
            </a:r>
            <a:r>
              <a:rPr lang="en-US" altLang="zh-CN" sz="1600" dirty="0"/>
              <a:t>an efficient method for high quality distributed vector</a:t>
            </a:r>
            <a:r>
              <a:rPr lang="zh-CN" altLang="en-US" sz="1600" dirty="0"/>
              <a:t>的独热表示</a:t>
            </a:r>
            <a:endParaRPr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38545" y="2168236"/>
            <a:ext cx="1361210" cy="796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/>
              <a:t>前</a:t>
            </a:r>
            <a:r>
              <a:rPr lang="en-US" altLang="zh-CN" sz="1400" dirty="0"/>
              <a:t>4</a:t>
            </a:r>
            <a:r>
              <a:rPr lang="zh-CN" altLang="en-US" sz="1400" dirty="0"/>
              <a:t>个单词</a:t>
            </a:r>
            <a:r>
              <a:rPr lang="en-US" altLang="zh-CN" sz="1400" dirty="0"/>
              <a:t>+</a:t>
            </a:r>
            <a:r>
              <a:rPr lang="zh-CN" altLang="en-US" sz="1400" dirty="0"/>
              <a:t>后</a:t>
            </a:r>
            <a:r>
              <a:rPr lang="en-US" altLang="zh-CN" sz="1400" dirty="0"/>
              <a:t>4</a:t>
            </a:r>
            <a:r>
              <a:rPr lang="zh-CN" altLang="en-US" sz="1400" dirty="0"/>
              <a:t>个单词，预测当前单词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82880" y="3822315"/>
            <a:ext cx="1361210" cy="796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/>
              <a:t>当前单词，预测前</a:t>
            </a:r>
            <a:r>
              <a:rPr lang="en-US" altLang="zh-CN" sz="1400" dirty="0"/>
              <a:t>4</a:t>
            </a:r>
            <a:r>
              <a:rPr lang="zh-CN" altLang="en-US" sz="1400" dirty="0"/>
              <a:t>个单词</a:t>
            </a:r>
            <a:r>
              <a:rPr lang="en-US" altLang="zh-CN" sz="1400" dirty="0"/>
              <a:t>+</a:t>
            </a:r>
            <a:r>
              <a:rPr lang="zh-CN" altLang="en-US" sz="1400" dirty="0"/>
              <a:t>后</a:t>
            </a:r>
            <a:r>
              <a:rPr lang="en-US" altLang="zh-CN" sz="1400" dirty="0"/>
              <a:t>4</a:t>
            </a:r>
            <a:r>
              <a:rPr lang="zh-CN" altLang="en-US" sz="1400" dirty="0"/>
              <a:t>个单词</a:t>
            </a:r>
          </a:p>
        </p:txBody>
      </p:sp>
    </p:spTree>
    <p:extLst>
      <p:ext uri="{BB962C8B-B14F-4D97-AF65-F5344CB8AC3E}">
        <p14:creationId xmlns:p14="http://schemas.microsoft.com/office/powerpoint/2010/main" val="26962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文本表示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Word2Vector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3542073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CBOW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Skip-gram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的效果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1"/>
            <a:endParaRPr kumimoji="1" lang="en-US" altLang="zh-CN" dirty="0"/>
          </a:p>
          <a:p>
            <a:pPr lvl="1"/>
            <a:r>
              <a:rPr lang="zh-CN" altLang="zh-CN" dirty="0"/>
              <a:t>有</a:t>
            </a:r>
            <a:r>
              <a:rPr lang="en-US" altLang="zh-CN" dirty="0"/>
              <a:t>10</a:t>
            </a:r>
            <a:r>
              <a:rPr lang="zh-CN" altLang="zh-CN" dirty="0"/>
              <a:t>个词项，</a:t>
            </a:r>
            <a:r>
              <a:rPr lang="en-US" altLang="zh-CN" dirty="0"/>
              <a:t>8</a:t>
            </a:r>
            <a:r>
              <a:rPr lang="zh-CN" altLang="zh-CN" dirty="0"/>
              <a:t>个唯一的词项</a:t>
            </a:r>
            <a:endParaRPr lang="en-US" altLang="zh-CN" dirty="0"/>
          </a:p>
          <a:p>
            <a:pPr lvl="2"/>
            <a:r>
              <a:rPr lang="zh-CN" altLang="zh-CN" dirty="0"/>
              <a:t>于是字典表大小</a:t>
            </a:r>
            <a:r>
              <a:rPr lang="en-US" altLang="zh-CN" dirty="0"/>
              <a:t>|V|</a:t>
            </a:r>
            <a:r>
              <a:rPr lang="zh-CN" altLang="zh-CN" dirty="0"/>
              <a:t>为</a:t>
            </a:r>
            <a:r>
              <a:rPr lang="en-US" altLang="zh-CN" dirty="0"/>
              <a:t>8</a:t>
            </a:r>
          </a:p>
          <a:p>
            <a:pPr lvl="2"/>
            <a:r>
              <a:rPr lang="zh-CN" altLang="zh-CN" dirty="0"/>
              <a:t>每个词项编码为</a:t>
            </a:r>
            <a:r>
              <a:rPr lang="en-US" altLang="zh-CN" dirty="0"/>
              <a:t>one hot encoding</a:t>
            </a:r>
            <a:r>
              <a:rPr lang="zh-CN" altLang="zh-CN" dirty="0"/>
              <a:t>的时候，是一个</a:t>
            </a:r>
            <a:r>
              <a:rPr lang="en-US" altLang="zh-CN" dirty="0"/>
              <a:t>8</a:t>
            </a:r>
            <a:r>
              <a:rPr lang="zh-CN" altLang="zh-CN" dirty="0"/>
              <a:t>维向量</a:t>
            </a:r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396554"/>
              </p:ext>
            </p:extLst>
          </p:nvPr>
        </p:nvGraphicFramePr>
        <p:xfrm>
          <a:off x="7588827" y="2071832"/>
          <a:ext cx="571212" cy="1583920"/>
        </p:xfrm>
        <a:graphic>
          <a:graphicData uri="http://schemas.openxmlformats.org/drawingml/2006/table">
            <a:tbl>
              <a:tblPr/>
              <a:tblGrid>
                <a:gridCol w="571212">
                  <a:extLst>
                    <a:ext uri="{9D8B030D-6E8A-4147-A177-3AD203B41FA5}">
                      <a16:colId xmlns:a16="http://schemas.microsoft.com/office/drawing/2014/main" val="3553808291"/>
                    </a:ext>
                  </a:extLst>
                </a:gridCol>
              </a:tblGrid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496377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78534"/>
                  </a:ext>
                </a:extLst>
              </a:tr>
              <a:tr h="34934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964809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228318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84265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80452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653818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84040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B8EF051C-6779-4AEC-B96F-A1BFBFACA9DC}"/>
              </a:ext>
            </a:extLst>
          </p:cNvPr>
          <p:cNvSpPr/>
          <p:nvPr/>
        </p:nvSpPr>
        <p:spPr>
          <a:xfrm>
            <a:off x="2403063" y="3917715"/>
            <a:ext cx="364715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本实例的具体细节请参考如下文档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15B9D8-D9B5-4C9D-BB71-2579A7A1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4" y="4402379"/>
            <a:ext cx="7040613" cy="3537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B1B9F5-845F-45FC-B2EF-AFD2D9695B03}"/>
              </a:ext>
            </a:extLst>
          </p:cNvPr>
          <p:cNvSpPr/>
          <p:nvPr/>
        </p:nvSpPr>
        <p:spPr>
          <a:xfrm>
            <a:off x="2555976" y="3387611"/>
            <a:ext cx="342010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需要首先学习神经网络的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1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</a:t>
            </a:r>
            <a:r>
              <a:rPr lang="en-US" altLang="zh-CN" dirty="0">
                <a:solidFill>
                  <a:srgbClr val="C00000"/>
                </a:solidFill>
              </a:rPr>
              <a:t>passes</a:t>
            </a:r>
            <a:r>
              <a:rPr lang="en-US" altLang="zh-CN" dirty="0"/>
              <a:t> the sentence should swing the sword</a:t>
            </a:r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如果我们设定</a:t>
            </a:r>
            <a:r>
              <a:rPr lang="en-US" altLang="zh-CN" dirty="0"/>
              <a:t>c=1</a:t>
            </a:r>
            <a:r>
              <a:rPr lang="zh-CN" altLang="zh-CN" dirty="0"/>
              <a:t>，那么我们针对</a:t>
            </a:r>
            <a:r>
              <a:rPr lang="en-US" altLang="zh-CN" dirty="0"/>
              <a:t>passes</a:t>
            </a:r>
            <a:r>
              <a:rPr lang="zh-CN" altLang="zh-CN" dirty="0"/>
              <a:t>这个词项</a:t>
            </a:r>
            <a:endParaRPr lang="en-US" altLang="zh-CN" dirty="0"/>
          </a:p>
          <a:p>
            <a:pPr lvl="1"/>
            <a:r>
              <a:rPr lang="zh-CN" altLang="zh-CN" dirty="0"/>
              <a:t>就可以把它之前的词项</a:t>
            </a:r>
            <a:r>
              <a:rPr lang="en-US" altLang="zh-CN" dirty="0"/>
              <a:t>who</a:t>
            </a:r>
            <a:r>
              <a:rPr lang="zh-CN" altLang="zh-CN" dirty="0"/>
              <a:t>和它之后的词项</a:t>
            </a:r>
            <a:r>
              <a:rPr lang="en-US" altLang="zh-CN" dirty="0"/>
              <a:t>the</a:t>
            </a:r>
            <a:r>
              <a:rPr lang="zh-CN" altLang="zh-CN" dirty="0"/>
              <a:t>提取出来，和</a:t>
            </a:r>
            <a:r>
              <a:rPr lang="en-US" altLang="zh-CN" dirty="0"/>
              <a:t>passes</a:t>
            </a:r>
            <a:r>
              <a:rPr lang="zh-CN" altLang="zh-CN" dirty="0"/>
              <a:t>一起构成</a:t>
            </a:r>
            <a:r>
              <a:rPr lang="en-US" altLang="zh-CN" dirty="0"/>
              <a:t>2</a:t>
            </a:r>
            <a:r>
              <a:rPr lang="zh-CN" altLang="zh-CN" dirty="0"/>
              <a:t>个训练样本</a:t>
            </a:r>
            <a:endParaRPr lang="en-US" altLang="zh-CN" dirty="0"/>
          </a:p>
          <a:p>
            <a:pPr lvl="2"/>
            <a:r>
              <a:rPr kumimoji="1" lang="en-US" altLang="zh-CN" dirty="0"/>
              <a:t>Passes who</a:t>
            </a:r>
          </a:p>
          <a:p>
            <a:pPr lvl="2"/>
            <a:r>
              <a:rPr kumimoji="1" lang="en-US" altLang="zh-CN" dirty="0"/>
              <a:t>Passes the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4745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2"/>
            <a:r>
              <a:rPr lang="zh-CN" altLang="zh-CN" dirty="0"/>
              <a:t>我们准备利用</a:t>
            </a:r>
            <a:r>
              <a:rPr lang="en-US" altLang="zh-CN" dirty="0"/>
              <a:t>Skip-Gram</a:t>
            </a:r>
            <a:r>
              <a:rPr lang="zh-CN" altLang="zh-CN" dirty="0"/>
              <a:t>进行训练，把</a:t>
            </a:r>
            <a:r>
              <a:rPr lang="en-US" altLang="zh-CN" dirty="0"/>
              <a:t>8</a:t>
            </a:r>
            <a:r>
              <a:rPr lang="zh-CN" altLang="zh-CN" dirty="0"/>
              <a:t>维的</a:t>
            </a:r>
            <a:r>
              <a:rPr lang="en-US" altLang="zh-CN" dirty="0"/>
              <a:t>one hot encoding</a:t>
            </a:r>
            <a:r>
              <a:rPr lang="zh-CN" altLang="zh-CN" dirty="0"/>
              <a:t>通过训练，降维为</a:t>
            </a:r>
            <a:r>
              <a:rPr lang="en-US" altLang="zh-CN" dirty="0"/>
              <a:t>3</a:t>
            </a:r>
            <a:r>
              <a:rPr lang="zh-CN" altLang="zh-CN" dirty="0"/>
              <a:t>维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0388" y="2729984"/>
            <a:ext cx="108234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初始化</a:t>
            </a:r>
          </a:p>
        </p:txBody>
      </p:sp>
      <p:sp>
        <p:nvSpPr>
          <p:cNvPr id="7" name="矩形 6"/>
          <p:cNvSpPr/>
          <p:nvPr/>
        </p:nvSpPr>
        <p:spPr>
          <a:xfrm>
            <a:off x="4627488" y="2757693"/>
            <a:ext cx="145905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转置为</a:t>
            </a:r>
            <a:r>
              <a:rPr lang="en-US" altLang="zh-CN" dirty="0"/>
              <a:t>W</a:t>
            </a:r>
            <a:r>
              <a:rPr lang="en-US" altLang="zh-CN" baseline="30000" dirty="0"/>
              <a:t>[1]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16675"/>
              </p:ext>
            </p:extLst>
          </p:nvPr>
        </p:nvGraphicFramePr>
        <p:xfrm>
          <a:off x="2787075" y="3339231"/>
          <a:ext cx="4039754" cy="788670"/>
        </p:xfrm>
        <a:graphic>
          <a:graphicData uri="http://schemas.openxmlformats.org/drawingml/2006/table">
            <a:tbl>
              <a:tblPr/>
              <a:tblGrid>
                <a:gridCol w="527357">
                  <a:extLst>
                    <a:ext uri="{9D8B030D-6E8A-4147-A177-3AD203B41FA5}">
                      <a16:colId xmlns:a16="http://schemas.microsoft.com/office/drawing/2014/main" val="1228596165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2721691581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969456296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160129237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188928596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14821413"/>
                    </a:ext>
                  </a:extLst>
                </a:gridCol>
                <a:gridCol w="437806">
                  <a:extLst>
                    <a:ext uri="{9D8B030D-6E8A-4147-A177-3AD203B41FA5}">
                      <a16:colId xmlns:a16="http://schemas.microsoft.com/office/drawing/2014/main" val="950089286"/>
                    </a:ext>
                  </a:extLst>
                </a:gridCol>
                <a:gridCol w="437806">
                  <a:extLst>
                    <a:ext uri="{9D8B030D-6E8A-4147-A177-3AD203B41FA5}">
                      <a16:colId xmlns:a16="http://schemas.microsoft.com/office/drawing/2014/main" val="3211369532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-0.078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7635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59668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76953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6781800" y="2415901"/>
            <a:ext cx="2156255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词项</a:t>
            </a:r>
            <a:r>
              <a:rPr lang="en-US" altLang="zh-CN" sz="1050" dirty="0">
                <a:latin typeface="Times New Roman" panose="02020603050405020304" pitchFamily="18" charset="0"/>
              </a:rPr>
              <a:t>passes</a:t>
            </a:r>
            <a:r>
              <a:rPr lang="zh-CN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对应的</a:t>
            </a:r>
            <a:r>
              <a:rPr lang="en-US" altLang="zh-CN" sz="1050" dirty="0">
                <a:latin typeface="Times New Roman" panose="02020603050405020304" pitchFamily="18" charset="0"/>
              </a:rPr>
              <a:t>one hot encoding</a:t>
            </a:r>
            <a:r>
              <a:rPr lang="zh-CN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如下，它作为输入</a:t>
            </a:r>
            <a:r>
              <a:rPr lang="en-US" altLang="zh-CN" sz="1050" dirty="0">
                <a:latin typeface="Times New Roman" panose="02020603050405020304" pitchFamily="18" charset="0"/>
              </a:rPr>
              <a:t>X</a:t>
            </a:r>
            <a:r>
              <a:rPr lang="zh-CN" altLang="en-US" sz="1050" dirty="0">
                <a:latin typeface="Times New Roman" panose="02020603050405020304" pitchFamily="18" charset="0"/>
              </a:rPr>
              <a:t>，即</a:t>
            </a:r>
            <a:endParaRPr lang="zh-CN" altLang="en-US" sz="105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744060"/>
              </p:ext>
            </p:extLst>
          </p:nvPr>
        </p:nvGraphicFramePr>
        <p:xfrm>
          <a:off x="7300192" y="3143840"/>
          <a:ext cx="1117600" cy="1618198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334186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237060494"/>
                    </a:ext>
                  </a:extLst>
                </a:gridCol>
              </a:tblGrid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958382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76063"/>
                  </a:ext>
                </a:extLst>
              </a:tr>
              <a:tr h="33803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816906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117957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249725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66869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1698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52560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382721"/>
              </p:ext>
            </p:extLst>
          </p:nvPr>
        </p:nvGraphicFramePr>
        <p:xfrm>
          <a:off x="457200" y="3223606"/>
          <a:ext cx="2284848" cy="1583920"/>
        </p:xfrm>
        <a:graphic>
          <a:graphicData uri="http://schemas.openxmlformats.org/drawingml/2006/table">
            <a:tbl>
              <a:tblPr/>
              <a:tblGrid>
                <a:gridCol w="571212">
                  <a:extLst>
                    <a:ext uri="{9D8B030D-6E8A-4147-A177-3AD203B41FA5}">
                      <a16:colId xmlns:a16="http://schemas.microsoft.com/office/drawing/2014/main" val="3594181957"/>
                    </a:ext>
                  </a:extLst>
                </a:gridCol>
                <a:gridCol w="571212">
                  <a:extLst>
                    <a:ext uri="{9D8B030D-6E8A-4147-A177-3AD203B41FA5}">
                      <a16:colId xmlns:a16="http://schemas.microsoft.com/office/drawing/2014/main" val="2959479925"/>
                    </a:ext>
                  </a:extLst>
                </a:gridCol>
                <a:gridCol w="571212">
                  <a:extLst>
                    <a:ext uri="{9D8B030D-6E8A-4147-A177-3AD203B41FA5}">
                      <a16:colId xmlns:a16="http://schemas.microsoft.com/office/drawing/2014/main" val="2461297634"/>
                    </a:ext>
                  </a:extLst>
                </a:gridCol>
                <a:gridCol w="571212">
                  <a:extLst>
                    <a:ext uri="{9D8B030D-6E8A-4147-A177-3AD203B41FA5}">
                      <a16:colId xmlns:a16="http://schemas.microsoft.com/office/drawing/2014/main" val="2287729328"/>
                    </a:ext>
                  </a:extLst>
                </a:gridCol>
              </a:tblGrid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-0.078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200128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757007"/>
                  </a:ext>
                </a:extLst>
              </a:tr>
              <a:tr h="34934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431078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089188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029988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461021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47796"/>
                  </a:ext>
                </a:extLst>
              </a:tr>
              <a:tr h="17636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465877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71CB544-5A2B-443B-ADFA-178F4B343282}"/>
              </a:ext>
            </a:extLst>
          </p:cNvPr>
          <p:cNvSpPr/>
          <p:nvPr/>
        </p:nvSpPr>
        <p:spPr>
          <a:xfrm>
            <a:off x="4806952" y="4266401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E6CD39-256B-4B2F-BB8A-456693F0A2D3}"/>
              </a:ext>
            </a:extLst>
          </p:cNvPr>
          <p:cNvSpPr/>
          <p:nvPr/>
        </p:nvSpPr>
        <p:spPr>
          <a:xfrm>
            <a:off x="8545367" y="422784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3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2"/>
            <a:r>
              <a:rPr lang="zh-CN" altLang="zh-CN" dirty="0"/>
              <a:t>我们准备利用</a:t>
            </a:r>
            <a:r>
              <a:rPr lang="en-US" altLang="zh-CN" dirty="0"/>
              <a:t>Skip-Gram</a:t>
            </a:r>
            <a:r>
              <a:rPr lang="zh-CN" altLang="zh-CN" dirty="0"/>
              <a:t>进行训练，把</a:t>
            </a:r>
            <a:r>
              <a:rPr lang="en-US" altLang="zh-CN" dirty="0"/>
              <a:t>8</a:t>
            </a:r>
            <a:r>
              <a:rPr lang="zh-CN" altLang="zh-CN" dirty="0"/>
              <a:t>维的</a:t>
            </a:r>
            <a:r>
              <a:rPr lang="en-US" altLang="zh-CN" dirty="0"/>
              <a:t>one hot encoding</a:t>
            </a:r>
            <a:r>
              <a:rPr lang="zh-CN" altLang="zh-CN" dirty="0"/>
              <a:t>通过训练，降维为</a:t>
            </a:r>
            <a:r>
              <a:rPr lang="en-US" altLang="zh-CN" dirty="0"/>
              <a:t>3</a:t>
            </a:r>
            <a:r>
              <a:rPr lang="zh-CN" altLang="zh-CN" dirty="0"/>
              <a:t>维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11751" y="2522165"/>
            <a:ext cx="18389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30000" dirty="0"/>
              <a:t>[1]</a:t>
            </a:r>
            <a:r>
              <a:rPr lang="en-US" altLang="zh-CN" dirty="0"/>
              <a:t>= Z</a:t>
            </a:r>
            <a:r>
              <a:rPr lang="en-US" altLang="zh-CN" baseline="30000" dirty="0"/>
              <a:t>[1]</a:t>
            </a:r>
            <a:r>
              <a:rPr lang="en-US" altLang="zh-CN" dirty="0"/>
              <a:t>= W</a:t>
            </a:r>
            <a:r>
              <a:rPr lang="en-US" altLang="zh-CN" baseline="30000" dirty="0"/>
              <a:t>[1]</a:t>
            </a:r>
            <a:r>
              <a:rPr lang="en-US" altLang="zh-CN" dirty="0"/>
              <a:t> A</a:t>
            </a:r>
            <a:r>
              <a:rPr lang="en-US" altLang="zh-CN" baseline="30000" dirty="0"/>
              <a:t>[0]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42259"/>
              </p:ext>
            </p:extLst>
          </p:nvPr>
        </p:nvGraphicFramePr>
        <p:xfrm>
          <a:off x="483757" y="3447643"/>
          <a:ext cx="4039754" cy="788670"/>
        </p:xfrm>
        <a:graphic>
          <a:graphicData uri="http://schemas.openxmlformats.org/drawingml/2006/table">
            <a:tbl>
              <a:tblPr/>
              <a:tblGrid>
                <a:gridCol w="527357">
                  <a:extLst>
                    <a:ext uri="{9D8B030D-6E8A-4147-A177-3AD203B41FA5}">
                      <a16:colId xmlns:a16="http://schemas.microsoft.com/office/drawing/2014/main" val="1228596165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2721691581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969456296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160129237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188928596"/>
                    </a:ext>
                  </a:extLst>
                </a:gridCol>
                <a:gridCol w="527357">
                  <a:extLst>
                    <a:ext uri="{9D8B030D-6E8A-4147-A177-3AD203B41FA5}">
                      <a16:colId xmlns:a16="http://schemas.microsoft.com/office/drawing/2014/main" val="14821413"/>
                    </a:ext>
                  </a:extLst>
                </a:gridCol>
                <a:gridCol w="437806">
                  <a:extLst>
                    <a:ext uri="{9D8B030D-6E8A-4147-A177-3AD203B41FA5}">
                      <a16:colId xmlns:a16="http://schemas.microsoft.com/office/drawing/2014/main" val="950089286"/>
                    </a:ext>
                  </a:extLst>
                </a:gridCol>
                <a:gridCol w="437806">
                  <a:extLst>
                    <a:ext uri="{9D8B030D-6E8A-4147-A177-3AD203B41FA5}">
                      <a16:colId xmlns:a16="http://schemas.microsoft.com/office/drawing/2014/main" val="3211369532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-0.078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7635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59668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7695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74976"/>
              </p:ext>
            </p:extLst>
          </p:nvPr>
        </p:nvGraphicFramePr>
        <p:xfrm>
          <a:off x="4996874" y="3252252"/>
          <a:ext cx="1117600" cy="1618198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334186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237060494"/>
                    </a:ext>
                  </a:extLst>
                </a:gridCol>
              </a:tblGrid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958382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76063"/>
                  </a:ext>
                </a:extLst>
              </a:tr>
              <a:tr h="338038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816906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117957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249725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66869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1698"/>
                  </a:ext>
                </a:extLst>
              </a:tr>
              <a:tr h="17066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525606"/>
                  </a:ext>
                </a:extLst>
              </a:tr>
            </a:tbl>
          </a:graphicData>
        </a:graphic>
      </p:graphicFrame>
      <p:sp>
        <p:nvSpPr>
          <p:cNvPr id="14" name="右箭头 13"/>
          <p:cNvSpPr/>
          <p:nvPr/>
        </p:nvSpPr>
        <p:spPr>
          <a:xfrm>
            <a:off x="6376555" y="3447643"/>
            <a:ext cx="453736" cy="473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48865"/>
              </p:ext>
            </p:extLst>
          </p:nvPr>
        </p:nvGraphicFramePr>
        <p:xfrm>
          <a:off x="7376968" y="3447643"/>
          <a:ext cx="673100" cy="58293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810578916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16164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3266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148708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E7BE1B3-A374-430D-B9E7-63EBB13A0E49}"/>
              </a:ext>
            </a:extLst>
          </p:cNvPr>
          <p:cNvSpPr/>
          <p:nvPr/>
        </p:nvSpPr>
        <p:spPr>
          <a:xfrm>
            <a:off x="2520952" y="437556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DE20FC-CBBD-4A39-8218-34D952F51485}"/>
              </a:ext>
            </a:extLst>
          </p:cNvPr>
          <p:cNvSpPr/>
          <p:nvPr/>
        </p:nvSpPr>
        <p:spPr>
          <a:xfrm>
            <a:off x="6259367" y="4337006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181B76-41EC-4226-BD46-F42FC4F5439D}"/>
              </a:ext>
            </a:extLst>
          </p:cNvPr>
          <p:cNvSpPr/>
          <p:nvPr/>
        </p:nvSpPr>
        <p:spPr>
          <a:xfrm>
            <a:off x="7594747" y="4316186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9A09E9-F585-47F9-8961-02270A0AB14C}"/>
              </a:ext>
            </a:extLst>
          </p:cNvPr>
          <p:cNvSpPr/>
          <p:nvPr/>
        </p:nvSpPr>
        <p:spPr>
          <a:xfrm>
            <a:off x="7498053" y="3021161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30000" dirty="0"/>
              <a:t>[1]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3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2"/>
            <a:r>
              <a:rPr lang="zh-CN" altLang="zh-CN" dirty="0"/>
              <a:t>我们准备利用</a:t>
            </a:r>
            <a:r>
              <a:rPr lang="en-US" altLang="zh-CN" dirty="0"/>
              <a:t>Skip-Gram</a:t>
            </a:r>
            <a:r>
              <a:rPr lang="zh-CN" altLang="zh-CN" dirty="0"/>
              <a:t>进行训练，把</a:t>
            </a:r>
            <a:r>
              <a:rPr lang="en-US" altLang="zh-CN" dirty="0"/>
              <a:t>8</a:t>
            </a:r>
            <a:r>
              <a:rPr lang="zh-CN" altLang="zh-CN" dirty="0"/>
              <a:t>维的</a:t>
            </a:r>
            <a:r>
              <a:rPr lang="en-US" altLang="zh-CN" dirty="0"/>
              <a:t>one hot encoding</a:t>
            </a:r>
            <a:r>
              <a:rPr lang="zh-CN" altLang="zh-CN" dirty="0"/>
              <a:t>通过训练，降维为</a:t>
            </a:r>
            <a:r>
              <a:rPr lang="en-US" altLang="zh-CN" dirty="0"/>
              <a:t>3</a:t>
            </a:r>
            <a:r>
              <a:rPr lang="zh-CN" altLang="zh-CN" dirty="0"/>
              <a:t>维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0388" y="2729984"/>
            <a:ext cx="114165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W’</a:t>
            </a:r>
            <a:r>
              <a:rPr lang="zh-CN" altLang="en-US" dirty="0"/>
              <a:t>初始化</a:t>
            </a:r>
          </a:p>
        </p:txBody>
      </p:sp>
      <p:sp>
        <p:nvSpPr>
          <p:cNvPr id="7" name="矩形 6"/>
          <p:cNvSpPr/>
          <p:nvPr/>
        </p:nvSpPr>
        <p:spPr>
          <a:xfrm>
            <a:off x="4627488" y="2757693"/>
            <a:ext cx="157126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W’ </a:t>
            </a:r>
            <a:r>
              <a:rPr lang="zh-CN" altLang="en-US" dirty="0"/>
              <a:t>转置为</a:t>
            </a:r>
            <a:r>
              <a:rPr lang="en-US" altLang="zh-CN" dirty="0"/>
              <a:t>W</a:t>
            </a:r>
            <a:r>
              <a:rPr lang="en-US" altLang="zh-CN" baseline="30000" dirty="0"/>
              <a:t>[2]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776099"/>
              </p:ext>
            </p:extLst>
          </p:nvPr>
        </p:nvGraphicFramePr>
        <p:xfrm>
          <a:off x="175490" y="3650122"/>
          <a:ext cx="3724568" cy="582930"/>
        </p:xfrm>
        <a:graphic>
          <a:graphicData uri="http://schemas.openxmlformats.org/drawingml/2006/table">
            <a:tbl>
              <a:tblPr/>
              <a:tblGrid>
                <a:gridCol w="465571">
                  <a:extLst>
                    <a:ext uri="{9D8B030D-6E8A-4147-A177-3AD203B41FA5}">
                      <a16:colId xmlns:a16="http://schemas.microsoft.com/office/drawing/2014/main" val="822864336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267384862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1289427668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700838296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3362120426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3675832722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1587906837"/>
                    </a:ext>
                  </a:extLst>
                </a:gridCol>
                <a:gridCol w="465571">
                  <a:extLst>
                    <a:ext uri="{9D8B030D-6E8A-4147-A177-3AD203B41FA5}">
                      <a16:colId xmlns:a16="http://schemas.microsoft.com/office/drawing/2014/main" val="3863607082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85133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41150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00526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06116"/>
              </p:ext>
            </p:extLst>
          </p:nvPr>
        </p:nvGraphicFramePr>
        <p:xfrm>
          <a:off x="4973783" y="3168826"/>
          <a:ext cx="1905000" cy="155829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61043337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4388506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22117311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23888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84464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29738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4142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58445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784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3100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41823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A98BCEC-3BFA-4401-B1EE-73A03F4A0A10}"/>
              </a:ext>
            </a:extLst>
          </p:cNvPr>
          <p:cNvSpPr/>
          <p:nvPr/>
        </p:nvSpPr>
        <p:spPr>
          <a:xfrm>
            <a:off x="7325165" y="383125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8*3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2F6F77-26BE-4308-8C94-00E1CF166633}"/>
              </a:ext>
            </a:extLst>
          </p:cNvPr>
          <p:cNvSpPr/>
          <p:nvPr/>
        </p:nvSpPr>
        <p:spPr>
          <a:xfrm>
            <a:off x="1614885" y="430993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3*8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6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2"/>
            <a:r>
              <a:rPr lang="zh-CN" altLang="zh-CN" dirty="0"/>
              <a:t>我们准备利用</a:t>
            </a:r>
            <a:r>
              <a:rPr lang="en-US" altLang="zh-CN" dirty="0"/>
              <a:t>Skip-Gram</a:t>
            </a:r>
            <a:r>
              <a:rPr lang="zh-CN" altLang="zh-CN" dirty="0"/>
              <a:t>进行训练，把</a:t>
            </a:r>
            <a:r>
              <a:rPr lang="en-US" altLang="zh-CN" dirty="0"/>
              <a:t>8</a:t>
            </a:r>
            <a:r>
              <a:rPr lang="zh-CN" altLang="zh-CN" dirty="0"/>
              <a:t>维的</a:t>
            </a:r>
            <a:r>
              <a:rPr lang="en-US" altLang="zh-CN" dirty="0"/>
              <a:t>one hot encoding</a:t>
            </a:r>
            <a:r>
              <a:rPr lang="zh-CN" altLang="zh-CN" dirty="0"/>
              <a:t>通过训练，降维为</a:t>
            </a:r>
            <a:r>
              <a:rPr lang="en-US" altLang="zh-CN" dirty="0"/>
              <a:t>3</a:t>
            </a:r>
            <a:r>
              <a:rPr lang="zh-CN" altLang="zh-CN" dirty="0"/>
              <a:t>维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60388" y="2729984"/>
                <a:ext cx="1831784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=W</a:t>
                </a:r>
                <a:r>
                  <a:rPr lang="en-US" altLang="zh-CN" baseline="30000" dirty="0"/>
                  <a:t>[2]</a:t>
                </a:r>
                <a:r>
                  <a:rPr lang="en-US" altLang="zh-CN" dirty="0"/>
                  <a:t>A</a:t>
                </a:r>
                <a:r>
                  <a:rPr lang="en-US" altLang="zh-CN" baseline="30000" dirty="0"/>
                  <a:t>[1]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88" y="2729984"/>
                <a:ext cx="1831784" cy="388311"/>
              </a:xfrm>
              <a:prstGeom prst="rect">
                <a:avLst/>
              </a:prstGeom>
              <a:blipFill>
                <a:blip r:embed="rId2"/>
                <a:stretch>
                  <a:fillRect t="-1515" b="-2272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15348"/>
              </p:ext>
            </p:extLst>
          </p:nvPr>
        </p:nvGraphicFramePr>
        <p:xfrm>
          <a:off x="1361210" y="3237642"/>
          <a:ext cx="1905000" cy="155829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61043337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4388506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22117311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23888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84464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29738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4142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58445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784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3100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41823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450446"/>
              </p:ext>
            </p:extLst>
          </p:nvPr>
        </p:nvGraphicFramePr>
        <p:xfrm>
          <a:off x="3992995" y="3589653"/>
          <a:ext cx="673100" cy="58293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810578916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16164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3266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148708"/>
                  </a:ext>
                </a:extLst>
              </a:tr>
            </a:tbl>
          </a:graphicData>
        </a:graphic>
      </p:graphicFrame>
      <p:sp>
        <p:nvSpPr>
          <p:cNvPr id="8" name="右箭头 7"/>
          <p:cNvSpPr/>
          <p:nvPr/>
        </p:nvSpPr>
        <p:spPr>
          <a:xfrm>
            <a:off x="4897582" y="3658229"/>
            <a:ext cx="495298" cy="44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21470"/>
              </p:ext>
            </p:extLst>
          </p:nvPr>
        </p:nvGraphicFramePr>
        <p:xfrm>
          <a:off x="5666797" y="3122781"/>
          <a:ext cx="6731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94736970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4872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83267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95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80999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2375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3018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9192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74005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AB5FCD8-F194-4976-9E18-02C27958C911}"/>
              </a:ext>
            </a:extLst>
          </p:cNvPr>
          <p:cNvSpPr/>
          <p:nvPr/>
        </p:nvSpPr>
        <p:spPr>
          <a:xfrm>
            <a:off x="3458874" y="438681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8*3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6F2CAD-54FC-4ED5-A3EE-F3FE11D43399}"/>
              </a:ext>
            </a:extLst>
          </p:cNvPr>
          <p:cNvSpPr/>
          <p:nvPr/>
        </p:nvSpPr>
        <p:spPr>
          <a:xfrm>
            <a:off x="4363461" y="438681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3*1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BBACA0-A0FF-4700-B3E3-3B51490CEB2F}"/>
              </a:ext>
            </a:extLst>
          </p:cNvPr>
          <p:cNvSpPr/>
          <p:nvPr/>
        </p:nvSpPr>
        <p:spPr>
          <a:xfrm>
            <a:off x="6613814" y="4338409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8*1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3F1CE3-8BE6-43A7-A034-1FEBBDE3D336}"/>
                  </a:ext>
                </a:extLst>
              </p:cNvPr>
              <p:cNvSpPr/>
              <p:nvPr/>
            </p:nvSpPr>
            <p:spPr>
              <a:xfrm>
                <a:off x="6454527" y="2961795"/>
                <a:ext cx="611001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F3F1CE3-8BE6-43A7-A034-1FEBBDE3D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527" y="2961795"/>
                <a:ext cx="611001" cy="38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25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2"/>
            <a:r>
              <a:rPr lang="zh-CN" altLang="zh-CN" dirty="0"/>
              <a:t>我们准备利用</a:t>
            </a:r>
            <a:r>
              <a:rPr lang="en-US" altLang="zh-CN" dirty="0"/>
              <a:t>Skip-Gram</a:t>
            </a:r>
            <a:r>
              <a:rPr lang="zh-CN" altLang="zh-CN" dirty="0"/>
              <a:t>进行训练，把</a:t>
            </a:r>
            <a:r>
              <a:rPr lang="en-US" altLang="zh-CN" dirty="0"/>
              <a:t>8</a:t>
            </a:r>
            <a:r>
              <a:rPr lang="zh-CN" altLang="zh-CN" dirty="0"/>
              <a:t>维的</a:t>
            </a:r>
            <a:r>
              <a:rPr lang="en-US" altLang="zh-CN" dirty="0"/>
              <a:t>one hot encoding</a:t>
            </a:r>
            <a:r>
              <a:rPr lang="zh-CN" altLang="zh-CN" dirty="0"/>
              <a:t>通过训练，降维为</a:t>
            </a:r>
            <a:r>
              <a:rPr lang="en-US" altLang="zh-CN" dirty="0"/>
              <a:t>3</a:t>
            </a:r>
            <a:r>
              <a:rPr lang="zh-CN" altLang="zh-CN" dirty="0"/>
              <a:t>维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60388" y="2729984"/>
                <a:ext cx="1831784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=W</a:t>
                </a:r>
                <a:r>
                  <a:rPr lang="en-US" altLang="zh-CN" baseline="30000" dirty="0"/>
                  <a:t>[2]</a:t>
                </a:r>
                <a:r>
                  <a:rPr lang="en-US" altLang="zh-CN" dirty="0"/>
                  <a:t>A</a:t>
                </a:r>
                <a:r>
                  <a:rPr lang="en-US" altLang="zh-CN" baseline="30000" dirty="0"/>
                  <a:t>[1]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88" y="2729984"/>
                <a:ext cx="1831784" cy="388311"/>
              </a:xfrm>
              <a:prstGeom prst="rect">
                <a:avLst/>
              </a:prstGeom>
              <a:blipFill>
                <a:blip r:embed="rId2"/>
                <a:stretch>
                  <a:fillRect t="-1515" b="-2272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361210" y="3237642"/>
          <a:ext cx="1905000" cy="155829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61043337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4388506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221173119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23888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84464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29738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4142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58445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7840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3100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41823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992995" y="3589653"/>
          <a:ext cx="673100" cy="58293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810578916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16164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3266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148708"/>
                  </a:ext>
                </a:extLst>
              </a:tr>
            </a:tbl>
          </a:graphicData>
        </a:graphic>
      </p:graphicFrame>
      <p:sp>
        <p:nvSpPr>
          <p:cNvPr id="8" name="右箭头 7"/>
          <p:cNvSpPr/>
          <p:nvPr/>
        </p:nvSpPr>
        <p:spPr>
          <a:xfrm>
            <a:off x="4897582" y="3658229"/>
            <a:ext cx="495298" cy="44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666797" y="3122781"/>
          <a:ext cx="6731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94736970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54872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83267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95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80999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2375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3018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9192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74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382707" y="2563020"/>
                <a:ext cx="115345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07" y="2563020"/>
                <a:ext cx="1153457" cy="369332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94166"/>
              </p:ext>
            </p:extLst>
          </p:nvPr>
        </p:nvGraphicFramePr>
        <p:xfrm>
          <a:off x="7622886" y="3046652"/>
          <a:ext cx="6731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97800356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044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99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0293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2988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0929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534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0.130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40733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320705"/>
                  </a:ext>
                </a:extLst>
              </a:tr>
            </a:tbl>
          </a:graphicData>
        </a:graphic>
      </p:graphicFrame>
      <p:sp>
        <p:nvSpPr>
          <p:cNvPr id="13" name="右箭头 12"/>
          <p:cNvSpPr/>
          <p:nvPr/>
        </p:nvSpPr>
        <p:spPr>
          <a:xfrm>
            <a:off x="6577445" y="3695700"/>
            <a:ext cx="633846" cy="47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294544-50C1-4CEB-A59F-7F7431C20E63}"/>
              </a:ext>
            </a:extLst>
          </p:cNvPr>
          <p:cNvSpPr/>
          <p:nvPr/>
        </p:nvSpPr>
        <p:spPr>
          <a:xfrm>
            <a:off x="3458874" y="438681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8*3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F4D944-4983-421F-ADFF-5CC6D395C4F1}"/>
              </a:ext>
            </a:extLst>
          </p:cNvPr>
          <p:cNvSpPr/>
          <p:nvPr/>
        </p:nvSpPr>
        <p:spPr>
          <a:xfrm>
            <a:off x="4363461" y="4386818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3*1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4828EC-62A8-4BC6-8665-B7815A8F96AA}"/>
              </a:ext>
            </a:extLst>
          </p:cNvPr>
          <p:cNvSpPr/>
          <p:nvPr/>
        </p:nvSpPr>
        <p:spPr>
          <a:xfrm>
            <a:off x="6613814" y="4338409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8*1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F9B7CC-4340-42AD-92A7-4E58170C56AF}"/>
                  </a:ext>
                </a:extLst>
              </p:cNvPr>
              <p:cNvSpPr/>
              <p:nvPr/>
            </p:nvSpPr>
            <p:spPr>
              <a:xfrm>
                <a:off x="6588867" y="2849331"/>
                <a:ext cx="611001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F9B7CC-4340-42AD-92A7-4E58170C5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67" y="2849331"/>
                <a:ext cx="611001" cy="38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6D0A4A0-4DA1-40F0-8F1B-5700D607CB36}"/>
                  </a:ext>
                </a:extLst>
              </p:cNvPr>
              <p:cNvSpPr/>
              <p:nvPr/>
            </p:nvSpPr>
            <p:spPr>
              <a:xfrm>
                <a:off x="7622886" y="2183439"/>
                <a:ext cx="1012008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6D0A4A0-4DA1-40F0-8F1B-5700D607C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886" y="2183439"/>
                <a:ext cx="1012008" cy="388311"/>
              </a:xfrm>
              <a:prstGeom prst="rect">
                <a:avLst/>
              </a:prstGeom>
              <a:blipFill>
                <a:blip r:embed="rId5"/>
                <a:stretch>
                  <a:fillRect r="-25301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2"/>
            <a:r>
              <a:rPr lang="zh-CN" altLang="zh-CN" dirty="0"/>
              <a:t>由于</a:t>
            </a:r>
            <a:r>
              <a:rPr lang="en-US" altLang="zh-CN" dirty="0"/>
              <a:t>Skip-Gram</a:t>
            </a:r>
            <a:r>
              <a:rPr lang="zh-CN" altLang="zh-CN" dirty="0"/>
              <a:t>针对</a:t>
            </a:r>
            <a:r>
              <a:rPr lang="en-US" altLang="zh-CN" dirty="0"/>
              <a:t>passes</a:t>
            </a:r>
            <a:r>
              <a:rPr lang="zh-CN" altLang="zh-CN" dirty="0"/>
              <a:t>的输出是</a:t>
            </a:r>
            <a:r>
              <a:rPr lang="en-US" altLang="zh-CN" dirty="0"/>
              <a:t>the</a:t>
            </a:r>
            <a:r>
              <a:rPr lang="zh-CN" altLang="zh-CN" dirty="0"/>
              <a:t>和</a:t>
            </a:r>
            <a:r>
              <a:rPr lang="en-US" altLang="zh-CN" dirty="0"/>
              <a:t>who</a:t>
            </a:r>
            <a:r>
              <a:rPr lang="zh-CN" altLang="zh-CN" dirty="0"/>
              <a:t>，它们的</a:t>
            </a:r>
            <a:r>
              <a:rPr lang="en-US" altLang="zh-CN" dirty="0"/>
              <a:t>one hot encoding</a:t>
            </a:r>
            <a:r>
              <a:rPr lang="zh-CN" altLang="zh-CN" dirty="0"/>
              <a:t>具体如下</a:t>
            </a:r>
            <a:endParaRPr lang="en-US" altLang="zh-CN" dirty="0"/>
          </a:p>
          <a:p>
            <a:pPr lvl="2"/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52318"/>
              </p:ext>
            </p:extLst>
          </p:nvPr>
        </p:nvGraphicFramePr>
        <p:xfrm>
          <a:off x="1148773" y="2590252"/>
          <a:ext cx="13462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06146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44248785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457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4261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4325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3871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3542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06641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6372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47869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254506"/>
              </p:ext>
            </p:extLst>
          </p:nvPr>
        </p:nvGraphicFramePr>
        <p:xfrm>
          <a:off x="2887518" y="2593168"/>
          <a:ext cx="13462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07714589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41921205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318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45949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74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00892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4411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6782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9131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74827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DFCC491-8634-41F8-ACDA-A0E71466D8C4}"/>
              </a:ext>
            </a:extLst>
          </p:cNvPr>
          <p:cNvSpPr/>
          <p:nvPr/>
        </p:nvSpPr>
        <p:spPr>
          <a:xfrm>
            <a:off x="3191741" y="4262860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5401D-34A5-49E8-854C-1016D8C11EA8}"/>
              </a:ext>
            </a:extLst>
          </p:cNvPr>
          <p:cNvSpPr/>
          <p:nvPr/>
        </p:nvSpPr>
        <p:spPr>
          <a:xfrm>
            <a:off x="1666341" y="426286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who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C6FCB9-881E-4020-A7E2-B3F274311681}"/>
              </a:ext>
            </a:extLst>
          </p:cNvPr>
          <p:cNvSpPr/>
          <p:nvPr/>
        </p:nvSpPr>
        <p:spPr>
          <a:xfrm>
            <a:off x="5380948" y="3198066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实际</a:t>
            </a:r>
            <a:r>
              <a:rPr lang="en-US" altLang="zh-CN" dirty="0"/>
              <a:t>y</a:t>
            </a:r>
            <a:r>
              <a:rPr lang="zh-CN" altLang="en-US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3039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2"/>
                <a:r>
                  <a:rPr lang="zh-CN" altLang="zh-CN" dirty="0"/>
                  <a:t>现在开始进行反向传播。根据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zh-CN" dirty="0"/>
                  <a:t>，有样本</a:t>
                </a:r>
                <a:r>
                  <a:rPr lang="en-US" altLang="zh-CN" dirty="0"/>
                  <a:t>(Passes who)</a:t>
                </a:r>
                <a:r>
                  <a:rPr lang="zh-CN" altLang="zh-CN" dirty="0"/>
                  <a:t>和样本</a:t>
                </a:r>
                <a:r>
                  <a:rPr lang="en-US" altLang="zh-CN" dirty="0"/>
                  <a:t>(Passes the)</a:t>
                </a:r>
                <a:r>
                  <a:rPr lang="zh-CN" altLang="zh-CN" dirty="0"/>
                  <a:t>的误差分别如下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506538"/>
              </p:ext>
            </p:extLst>
          </p:nvPr>
        </p:nvGraphicFramePr>
        <p:xfrm>
          <a:off x="2640446" y="2914827"/>
          <a:ext cx="13462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06146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244248785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457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4261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4325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3871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3542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06641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6372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47869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79860"/>
              </p:ext>
            </p:extLst>
          </p:nvPr>
        </p:nvGraphicFramePr>
        <p:xfrm>
          <a:off x="4379191" y="2917743"/>
          <a:ext cx="13462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07714589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941921205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318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Passes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45949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Sentence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74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Should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00892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4411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6782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9131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who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7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57482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90953"/>
              </p:ext>
            </p:extLst>
          </p:nvPr>
        </p:nvGraphicFramePr>
        <p:xfrm>
          <a:off x="986559" y="2941735"/>
          <a:ext cx="6731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97800356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0044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1499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0293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2988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0929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3534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0.130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40733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32070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915391" y="3514584"/>
            <a:ext cx="426027" cy="192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右箭头 7"/>
          <p:cNvSpPr/>
          <p:nvPr/>
        </p:nvSpPr>
        <p:spPr>
          <a:xfrm>
            <a:off x="5843155" y="3327547"/>
            <a:ext cx="574963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53402"/>
              </p:ext>
            </p:extLst>
          </p:nvPr>
        </p:nvGraphicFramePr>
        <p:xfrm>
          <a:off x="6459682" y="2941735"/>
          <a:ext cx="1160318" cy="1434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0159">
                  <a:extLst>
                    <a:ext uri="{9D8B030D-6E8A-4147-A177-3AD203B41FA5}">
                      <a16:colId xmlns:a16="http://schemas.microsoft.com/office/drawing/2014/main" val="2663351560"/>
                    </a:ext>
                  </a:extLst>
                </a:gridCol>
                <a:gridCol w="580159">
                  <a:extLst>
                    <a:ext uri="{9D8B030D-6E8A-4147-A177-3AD203B41FA5}">
                      <a16:colId xmlns:a16="http://schemas.microsoft.com/office/drawing/2014/main" val="863161875"/>
                    </a:ext>
                  </a:extLst>
                </a:gridCol>
              </a:tblGrid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Man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699311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Passes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1962989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Sentence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427430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Should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31421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swing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2926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sword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9089548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The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0.130 - 1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923239"/>
                  </a:ext>
                </a:extLst>
              </a:tr>
              <a:tr h="1793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who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 dirty="0">
                          <a:effectLst/>
                        </a:rPr>
                        <a:t>0.120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259175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5757"/>
              </p:ext>
            </p:extLst>
          </p:nvPr>
        </p:nvGraphicFramePr>
        <p:xfrm>
          <a:off x="7729451" y="2949505"/>
          <a:ext cx="1249680" cy="13928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4840">
                  <a:extLst>
                    <a:ext uri="{9D8B030D-6E8A-4147-A177-3AD203B41FA5}">
                      <a16:colId xmlns:a16="http://schemas.microsoft.com/office/drawing/2014/main" val="289196700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569167081"/>
                    </a:ext>
                  </a:extLst>
                </a:gridCol>
              </a:tblGrid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Man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8714438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Passes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6754221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Sentence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370217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Should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0732604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swing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087313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sword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0.127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8755850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The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0.130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261211"/>
                  </a:ext>
                </a:extLst>
              </a:tr>
              <a:tr h="1741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>
                          <a:effectLst/>
                        </a:rPr>
                        <a:t>who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50" kern="100" dirty="0">
                          <a:effectLst/>
                        </a:rPr>
                        <a:t>0.120 - 1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6281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798502" y="2253083"/>
                <a:ext cx="751360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02" y="2253083"/>
                <a:ext cx="751360" cy="38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548668" y="2465741"/>
                <a:ext cx="608756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668" y="2465741"/>
                <a:ext cx="608756" cy="38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345242" y="2281075"/>
                <a:ext cx="382669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242" y="2281075"/>
                <a:ext cx="3826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大括号 14">
            <a:extLst>
              <a:ext uri="{FF2B5EF4-FFF2-40B4-BE49-F238E27FC236}">
                <a16:creationId xmlns:a16="http://schemas.microsoft.com/office/drawing/2014/main" id="{EC1C1046-144C-4E43-8A7A-50E0A22A22EA}"/>
              </a:ext>
            </a:extLst>
          </p:cNvPr>
          <p:cNvSpPr/>
          <p:nvPr/>
        </p:nvSpPr>
        <p:spPr>
          <a:xfrm rot="5400000">
            <a:off x="3992403" y="2310630"/>
            <a:ext cx="431800" cy="7765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12533EEC-4185-4A78-A2C7-2A703DF2072E}"/>
              </a:ext>
            </a:extLst>
          </p:cNvPr>
          <p:cNvSpPr/>
          <p:nvPr/>
        </p:nvSpPr>
        <p:spPr>
          <a:xfrm rot="5400000">
            <a:off x="7379432" y="2358191"/>
            <a:ext cx="431800" cy="7765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8A386B20-E5D6-42EA-8323-56491D248FD3}"/>
              </a:ext>
            </a:extLst>
          </p:cNvPr>
          <p:cNvSpPr/>
          <p:nvPr/>
        </p:nvSpPr>
        <p:spPr>
          <a:xfrm rot="5400000" flipH="1">
            <a:off x="7436634" y="4171370"/>
            <a:ext cx="366730" cy="7765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AD9B49-F27B-4CBD-B510-E64B7F826915}"/>
              </a:ext>
            </a:extLst>
          </p:cNvPr>
          <p:cNvSpPr/>
          <p:nvPr/>
        </p:nvSpPr>
        <p:spPr>
          <a:xfrm>
            <a:off x="7729451" y="45167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加起来</a:t>
            </a:r>
          </a:p>
        </p:txBody>
      </p:sp>
    </p:spTree>
    <p:extLst>
      <p:ext uri="{BB962C8B-B14F-4D97-AF65-F5344CB8AC3E}">
        <p14:creationId xmlns:p14="http://schemas.microsoft.com/office/powerpoint/2010/main" val="6291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zh-CN" altLang="en-US" sz="1600" dirty="0"/>
              <a:t>关注于</a:t>
            </a:r>
            <a:r>
              <a:rPr kumimoji="1" lang="zh-CN" altLang="en-US" sz="1600" dirty="0">
                <a:solidFill>
                  <a:srgbClr val="C00000"/>
                </a:solidFill>
              </a:rPr>
              <a:t>单词的分布式表达</a:t>
            </a:r>
            <a:r>
              <a:rPr kumimoji="1" lang="zh-CN" altLang="en-US" sz="1600" dirty="0"/>
              <a:t>（后来的</a:t>
            </a:r>
            <a:r>
              <a:rPr kumimoji="1" lang="en-US" altLang="zh-CN" sz="1600" dirty="0"/>
              <a:t>doc2vec</a:t>
            </a:r>
            <a:r>
              <a:rPr kumimoji="1" lang="zh-CN" altLang="en-US" sz="1600" dirty="0"/>
              <a:t>考虑了文档表达）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核心想法：</a:t>
            </a:r>
            <a:endParaRPr kumimoji="1" lang="en-US" altLang="zh-CN" sz="1600" dirty="0"/>
          </a:p>
          <a:p>
            <a:pPr lvl="2"/>
            <a:r>
              <a:rPr kumimoji="1" lang="zh-CN" altLang="en-US" dirty="0"/>
              <a:t>两个单词的相似性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其对应的</a:t>
            </a:r>
            <a:r>
              <a:rPr kumimoji="1" lang="zh-CN" altLang="en-US" dirty="0">
                <a:solidFill>
                  <a:srgbClr val="C00000"/>
                </a:solidFill>
              </a:rPr>
              <a:t>词向量的相似度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对文档集合中的每一个词（中心词），计算它周围的词（上下文）的相似度</a:t>
            </a:r>
            <a:endParaRPr lang="en-US" altLang="zh-CN" dirty="0"/>
          </a:p>
          <a:p>
            <a:pPr lvl="3"/>
            <a:r>
              <a:rPr lang="zh-CN" altLang="en-US" sz="1600" dirty="0">
                <a:solidFill>
                  <a:srgbClr val="C00000"/>
                </a:solidFill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</a:rPr>
              <a:t>1</a:t>
            </a:r>
            <a:r>
              <a:rPr lang="zh-CN" altLang="en-US" sz="1600" dirty="0">
                <a:solidFill>
                  <a:srgbClr val="C00000"/>
                </a:solidFill>
              </a:rPr>
              <a:t>）用中心词去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C00000"/>
                </a:solidFill>
              </a:rPr>
              <a:t>预测上下文所出现的单词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lvl="3"/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）或者，</a:t>
            </a:r>
            <a:r>
              <a:rPr lang="zh-CN" altLang="en-US" sz="1600" dirty="0">
                <a:solidFill>
                  <a:srgbClr val="C00000"/>
                </a:solidFill>
              </a:rPr>
              <a:t>用上下文出现的词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C00000"/>
                </a:solidFill>
              </a:rPr>
              <a:t>预测中心词</a:t>
            </a:r>
            <a:endParaRPr lang="en-US" altLang="zh-CN" sz="1600" dirty="0">
              <a:solidFill>
                <a:srgbClr val="C00000"/>
              </a:solidFill>
            </a:endParaRPr>
          </a:p>
          <a:p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88E55F-36D5-B244-9B41-D92062C9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24" y="3108333"/>
            <a:ext cx="2854045" cy="1613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5C467A-CAAA-254E-BCA9-D45874A6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35" y="3478540"/>
            <a:ext cx="4934897" cy="121788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2E311DC-7D27-C741-8F90-3C35FF8DAF00}"/>
              </a:ext>
            </a:extLst>
          </p:cNvPr>
          <p:cNvSpPr/>
          <p:nvPr/>
        </p:nvSpPr>
        <p:spPr>
          <a:xfrm>
            <a:off x="5226664" y="4346098"/>
            <a:ext cx="890030" cy="3503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2"/>
                <a:r>
                  <a:rPr lang="zh-CN" altLang="zh-CN" dirty="0"/>
                  <a:t>两个样本的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总的</a:t>
                </a:r>
                <a:r>
                  <a:rPr lang="zh-CN" altLang="zh-CN" dirty="0"/>
                  <a:t>误差如下，根据这个误差进行反向传播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m:rPr>
                        <m:nor/>
                      </m:rPr>
                      <a:rPr lang="en-US" altLang="zh-CN" dirty="0"/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，因为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为直接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传导，</a:t>
                </a:r>
                <a:r>
                  <a:rPr lang="en-US" altLang="zh-CN" dirty="0" smtClean="0">
                    <a:solidFill>
                      <a:srgbClr val="C00000"/>
                    </a:solidFill>
                  </a:rPr>
                  <a:t>g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’为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全是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的矩阵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6256"/>
              </p:ext>
            </p:extLst>
          </p:nvPr>
        </p:nvGraphicFramePr>
        <p:xfrm>
          <a:off x="3871768" y="2994285"/>
          <a:ext cx="673100" cy="158496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727612444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4519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20362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5131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       0.248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59223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0444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58336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-0.741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48345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-0.759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087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65189A7-F999-4E21-A46D-CE9522910B12}"/>
                  </a:ext>
                </a:extLst>
              </p:cNvPr>
              <p:cNvSpPr/>
              <p:nvPr/>
            </p:nvSpPr>
            <p:spPr>
              <a:xfrm>
                <a:off x="2398689" y="2526327"/>
                <a:ext cx="2909706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dirty="0"/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65189A7-F999-4E21-A46D-CE9522910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89" y="2526327"/>
                <a:ext cx="2909706" cy="38113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8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1"/>
                <a:r>
                  <a:rPr lang="zh-CN" altLang="zh-CN" dirty="0"/>
                  <a:t>反向传播修正</a:t>
                </a:r>
                <a:r>
                  <a:rPr lang="en-US" altLang="zh-CN" dirty="0"/>
                  <a:t>W</a:t>
                </a:r>
                <a:r>
                  <a:rPr lang="en-US" altLang="zh-CN" baseline="30000" dirty="0"/>
                  <a:t>[2]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，有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40038"/>
              </p:ext>
            </p:extLst>
          </p:nvPr>
        </p:nvGraphicFramePr>
        <p:xfrm>
          <a:off x="1869786" y="2787650"/>
          <a:ext cx="673100" cy="155448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640725245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65314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4352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06222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61326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18355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87380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-0.741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10731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-0.759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2088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40923"/>
              </p:ext>
            </p:extLst>
          </p:nvPr>
        </p:nvGraphicFramePr>
        <p:xfrm>
          <a:off x="5862204" y="2631988"/>
          <a:ext cx="2019300" cy="155448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5172858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752452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45553586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9706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13977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87441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857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38920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8729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842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4235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55515"/>
              </p:ext>
            </p:extLst>
          </p:nvPr>
        </p:nvGraphicFramePr>
        <p:xfrm>
          <a:off x="3041072" y="3215265"/>
          <a:ext cx="18288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7571290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33678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83849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0.068</a:t>
                      </a:r>
                      <a:endParaRPr lang="zh-CN" altLang="en-US" sz="12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0.170</a:t>
                      </a:r>
                      <a:endParaRPr lang="zh-CN" altLang="en-US" sz="12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-0.109</a:t>
                      </a:r>
                      <a:endParaRPr lang="zh-CN" altLang="en-US" sz="12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  <a:p>
                      <a:pPr marL="0" algn="r" defTabSz="914400" rtl="0" eaLnBrk="1" fontAlgn="ctr" latinLnBrk="0" hangingPunct="1"/>
                      <a:endParaRPr lang="zh-CN" altLang="en-US" sz="1200" b="0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326349"/>
                  </a:ext>
                </a:extLst>
              </a:tr>
            </a:tbl>
          </a:graphicData>
        </a:graphic>
      </p:graphicFrame>
      <p:sp>
        <p:nvSpPr>
          <p:cNvPr id="15" name="右箭头 14"/>
          <p:cNvSpPr/>
          <p:nvPr/>
        </p:nvSpPr>
        <p:spPr>
          <a:xfrm>
            <a:off x="5157355" y="3262745"/>
            <a:ext cx="588818" cy="409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022049" y="2285039"/>
                <a:ext cx="721864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049" y="2285039"/>
                <a:ext cx="721864" cy="38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535218" y="2479194"/>
                <a:ext cx="922176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218" y="2479194"/>
                <a:ext cx="922176" cy="388311"/>
              </a:xfrm>
              <a:prstGeom prst="rect">
                <a:avLst/>
              </a:prstGeom>
              <a:blipFill>
                <a:blip r:embed="rId4"/>
                <a:stretch>
                  <a:fillRect b="-1230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315916" y="2166439"/>
                <a:ext cx="814004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16" y="2166439"/>
                <a:ext cx="814004" cy="381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6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1"/>
                <a:r>
                  <a:rPr lang="zh-CN" altLang="en-US" dirty="0"/>
                  <a:t>继续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，因为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为直接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传导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C00000"/>
                    </a:solidFill>
                  </a:rPr>
                  <a:t>g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’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为全是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的矩阵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06052"/>
              </p:ext>
            </p:extLst>
          </p:nvPr>
        </p:nvGraphicFramePr>
        <p:xfrm>
          <a:off x="46762" y="3445930"/>
          <a:ext cx="3887352" cy="582930"/>
        </p:xfrm>
        <a:graphic>
          <a:graphicData uri="http://schemas.openxmlformats.org/drawingml/2006/table">
            <a:tbl>
              <a:tblPr/>
              <a:tblGrid>
                <a:gridCol w="485919">
                  <a:extLst>
                    <a:ext uri="{9D8B030D-6E8A-4147-A177-3AD203B41FA5}">
                      <a16:colId xmlns:a16="http://schemas.microsoft.com/office/drawing/2014/main" val="201503597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2675290861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533724470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2489563544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3770734758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3087796193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3524073816"/>
                    </a:ext>
                  </a:extLst>
                </a:gridCol>
                <a:gridCol w="485919">
                  <a:extLst>
                    <a:ext uri="{9D8B030D-6E8A-4147-A177-3AD203B41FA5}">
                      <a16:colId xmlns:a16="http://schemas.microsoft.com/office/drawing/2014/main" val="114953612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54222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73341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11451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66131"/>
              </p:ext>
            </p:extLst>
          </p:nvPr>
        </p:nvGraphicFramePr>
        <p:xfrm>
          <a:off x="4225636" y="3063097"/>
          <a:ext cx="673100" cy="155448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03474688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5186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70933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94378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47101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77857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72374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-0.741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58643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-0.759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905020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5037281" y="3604470"/>
            <a:ext cx="480292" cy="43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87698"/>
              </p:ext>
            </p:extLst>
          </p:nvPr>
        </p:nvGraphicFramePr>
        <p:xfrm>
          <a:off x="5702299" y="3514069"/>
          <a:ext cx="673100" cy="613592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536190416"/>
                    </a:ext>
                  </a:extLst>
                </a:gridCol>
              </a:tblGrid>
              <a:tr h="2249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58125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29791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0969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842948" y="2950500"/>
                <a:ext cx="996940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48" y="2950500"/>
                <a:ext cx="996940" cy="38113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210747" y="2570409"/>
                <a:ext cx="722505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47" y="2570409"/>
                <a:ext cx="722505" cy="381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890500" y="2682506"/>
                <a:ext cx="2146127" cy="2897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smtClean="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1" i="1"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zh-CN" altLang="zh-CN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/>
                  <a:t> </a:t>
                </a: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500" y="2682506"/>
                <a:ext cx="2146127" cy="289759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BCB1297-B2D9-4AAF-B9D7-E2B134D7DEF9}"/>
                  </a:ext>
                </a:extLst>
              </p:cNvPr>
              <p:cNvSpPr/>
              <p:nvPr/>
            </p:nvSpPr>
            <p:spPr>
              <a:xfrm>
                <a:off x="5544179" y="2649646"/>
                <a:ext cx="735394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BCB1297-B2D9-4AAF-B9D7-E2B134D7D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179" y="2649646"/>
                <a:ext cx="735394" cy="388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6698670" y="3604470"/>
            <a:ext cx="480292" cy="43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39734"/>
              </p:ext>
            </p:extLst>
          </p:nvPr>
        </p:nvGraphicFramePr>
        <p:xfrm>
          <a:off x="7363688" y="3514069"/>
          <a:ext cx="673100" cy="613592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536190416"/>
                    </a:ext>
                  </a:extLst>
                </a:gridCol>
              </a:tblGrid>
              <a:tr h="2249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58125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29791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096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8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18663"/>
              </p:ext>
            </p:extLst>
          </p:nvPr>
        </p:nvGraphicFramePr>
        <p:xfrm>
          <a:off x="951923" y="3069272"/>
          <a:ext cx="673100" cy="58293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370866951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00206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99833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04052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946433" y="3128591"/>
            <a:ext cx="1531188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0</a:t>
            </a:r>
            <a:r>
              <a:rPr lang="zh-CN" altLang="en-US" dirty="0"/>
              <a:t> 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410112"/>
              </p:ext>
            </p:extLst>
          </p:nvPr>
        </p:nvGraphicFramePr>
        <p:xfrm>
          <a:off x="4354368" y="3069272"/>
          <a:ext cx="4584700" cy="58293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53727752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2005852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84649904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84636431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6025580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96775890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67549139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43890946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58414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67569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15788"/>
                  </a:ext>
                </a:extLst>
              </a:tr>
            </a:tbl>
          </a:graphicData>
        </a:graphic>
      </p:graphicFrame>
      <p:sp>
        <p:nvSpPr>
          <p:cNvPr id="12" name="右箭头 11"/>
          <p:cNvSpPr/>
          <p:nvPr/>
        </p:nvSpPr>
        <p:spPr>
          <a:xfrm>
            <a:off x="3699164" y="3214255"/>
            <a:ext cx="432954" cy="38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73362" y="2440427"/>
                <a:ext cx="814004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62" y="2440427"/>
                <a:ext cx="814004" cy="381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44413" y="2566661"/>
                <a:ext cx="721864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13" y="2566661"/>
                <a:ext cx="721864" cy="38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65685" y="2488975"/>
                <a:ext cx="922176" cy="3883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685" y="2488975"/>
                <a:ext cx="922176" cy="388311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96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40035"/>
              </p:ext>
            </p:extLst>
          </p:nvPr>
        </p:nvGraphicFramePr>
        <p:xfrm>
          <a:off x="1827645" y="4087581"/>
          <a:ext cx="5384800" cy="58293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93759842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783779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3953537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515181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99620479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08963739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1707663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590277691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-0.078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37981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78257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51156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643119"/>
              </p:ext>
            </p:extLst>
          </p:nvPr>
        </p:nvGraphicFramePr>
        <p:xfrm>
          <a:off x="192809" y="2393315"/>
          <a:ext cx="4157516" cy="788670"/>
        </p:xfrm>
        <a:graphic>
          <a:graphicData uri="http://schemas.openxmlformats.org/drawingml/2006/table">
            <a:tbl>
              <a:tblPr/>
              <a:tblGrid>
                <a:gridCol w="542730">
                  <a:extLst>
                    <a:ext uri="{9D8B030D-6E8A-4147-A177-3AD203B41FA5}">
                      <a16:colId xmlns:a16="http://schemas.microsoft.com/office/drawing/2014/main" val="2872946904"/>
                    </a:ext>
                  </a:extLst>
                </a:gridCol>
                <a:gridCol w="542730">
                  <a:extLst>
                    <a:ext uri="{9D8B030D-6E8A-4147-A177-3AD203B41FA5}">
                      <a16:colId xmlns:a16="http://schemas.microsoft.com/office/drawing/2014/main" val="2797851629"/>
                    </a:ext>
                  </a:extLst>
                </a:gridCol>
                <a:gridCol w="542730">
                  <a:extLst>
                    <a:ext uri="{9D8B030D-6E8A-4147-A177-3AD203B41FA5}">
                      <a16:colId xmlns:a16="http://schemas.microsoft.com/office/drawing/2014/main" val="2831365903"/>
                    </a:ext>
                  </a:extLst>
                </a:gridCol>
                <a:gridCol w="542730">
                  <a:extLst>
                    <a:ext uri="{9D8B030D-6E8A-4147-A177-3AD203B41FA5}">
                      <a16:colId xmlns:a16="http://schemas.microsoft.com/office/drawing/2014/main" val="1699040247"/>
                    </a:ext>
                  </a:extLst>
                </a:gridCol>
                <a:gridCol w="542730">
                  <a:extLst>
                    <a:ext uri="{9D8B030D-6E8A-4147-A177-3AD203B41FA5}">
                      <a16:colId xmlns:a16="http://schemas.microsoft.com/office/drawing/2014/main" val="1470129015"/>
                    </a:ext>
                  </a:extLst>
                </a:gridCol>
                <a:gridCol w="542730">
                  <a:extLst>
                    <a:ext uri="{9D8B030D-6E8A-4147-A177-3AD203B41FA5}">
                      <a16:colId xmlns:a16="http://schemas.microsoft.com/office/drawing/2014/main" val="1901436642"/>
                    </a:ext>
                  </a:extLst>
                </a:gridCol>
                <a:gridCol w="450568">
                  <a:extLst>
                    <a:ext uri="{9D8B030D-6E8A-4147-A177-3AD203B41FA5}">
                      <a16:colId xmlns:a16="http://schemas.microsoft.com/office/drawing/2014/main" val="4101271466"/>
                    </a:ext>
                  </a:extLst>
                </a:gridCol>
                <a:gridCol w="450568">
                  <a:extLst>
                    <a:ext uri="{9D8B030D-6E8A-4147-A177-3AD203B41FA5}">
                      <a16:colId xmlns:a16="http://schemas.microsoft.com/office/drawing/2014/main" val="2739769921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-0.078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7909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51324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40658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614715" y="2736273"/>
            <a:ext cx="369457" cy="87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29649" y="2629250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0.2*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81453"/>
              </p:ext>
            </p:extLst>
          </p:nvPr>
        </p:nvGraphicFramePr>
        <p:xfrm>
          <a:off x="5760609" y="2522451"/>
          <a:ext cx="3071667" cy="582930"/>
        </p:xfrm>
        <a:graphic>
          <a:graphicData uri="http://schemas.openxmlformats.org/drawingml/2006/table">
            <a:tbl>
              <a:tblPr/>
              <a:tblGrid>
                <a:gridCol w="450965">
                  <a:extLst>
                    <a:ext uri="{9D8B030D-6E8A-4147-A177-3AD203B41FA5}">
                      <a16:colId xmlns:a16="http://schemas.microsoft.com/office/drawing/2014/main" val="2537277524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1520058526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846499049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846364313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1602558003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3967758903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2675491394"/>
                    </a:ext>
                  </a:extLst>
                </a:gridCol>
                <a:gridCol w="374386">
                  <a:extLst>
                    <a:ext uri="{9D8B030D-6E8A-4147-A177-3AD203B41FA5}">
                      <a16:colId xmlns:a16="http://schemas.microsoft.com/office/drawing/2014/main" val="143890946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58414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67569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15788"/>
                  </a:ext>
                </a:extLst>
              </a:tr>
            </a:tbl>
          </a:graphicData>
        </a:graphic>
      </p:graphicFrame>
      <p:sp>
        <p:nvSpPr>
          <p:cNvPr id="13" name="下箭头 12"/>
          <p:cNvSpPr/>
          <p:nvPr/>
        </p:nvSpPr>
        <p:spPr>
          <a:xfrm>
            <a:off x="6130637" y="3508202"/>
            <a:ext cx="391390" cy="422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229118" y="2001209"/>
                <a:ext cx="685764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18" y="2001209"/>
                <a:ext cx="685764" cy="381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447534" y="2001209"/>
                <a:ext cx="814004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534" y="2001209"/>
                <a:ext cx="814004" cy="381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572000" y="3606590"/>
                <a:ext cx="1157048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06590"/>
                <a:ext cx="1157048" cy="381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通过一个小实例了解</a:t>
                </a:r>
                <a:r>
                  <a:rPr kumimoji="1" lang="en-US" altLang="zh-CN" dirty="0"/>
                  <a:t>Skip Gram</a:t>
                </a:r>
              </a:p>
              <a:p>
                <a:pPr lvl="1"/>
                <a:r>
                  <a:rPr lang="zh-CN" altLang="zh-CN" dirty="0"/>
                  <a:t>现有如下的句子</a:t>
                </a:r>
              </a:p>
              <a:p>
                <a:pPr lvl="1"/>
                <a:r>
                  <a:rPr lang="en-US" altLang="zh-CN" dirty="0"/>
                  <a:t>The man who passes the sentence should swing the sword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4367" y="2736273"/>
            <a:ext cx="379805" cy="87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29649" y="2629250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0.2*</a:t>
            </a:r>
            <a:endParaRPr lang="zh-CN" altLang="en-US" dirty="0"/>
          </a:p>
        </p:txBody>
      </p:sp>
      <p:sp>
        <p:nvSpPr>
          <p:cNvPr id="17" name="下箭头 16"/>
          <p:cNvSpPr/>
          <p:nvPr/>
        </p:nvSpPr>
        <p:spPr>
          <a:xfrm>
            <a:off x="6120246" y="3795684"/>
            <a:ext cx="391390" cy="422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37328"/>
              </p:ext>
            </p:extLst>
          </p:nvPr>
        </p:nvGraphicFramePr>
        <p:xfrm>
          <a:off x="3730337" y="3297499"/>
          <a:ext cx="2019300" cy="155829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307232342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09187256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20076077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02209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6237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0.109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46108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38864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973904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336737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-0.214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2459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0.131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946815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63625"/>
              </p:ext>
            </p:extLst>
          </p:nvPr>
        </p:nvGraphicFramePr>
        <p:xfrm>
          <a:off x="6208568" y="2011738"/>
          <a:ext cx="2019300" cy="155448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5172858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752452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45553586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39706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13977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87441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0857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389206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87291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842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-0.052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4235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28604"/>
              </p:ext>
            </p:extLst>
          </p:nvPr>
        </p:nvGraphicFramePr>
        <p:xfrm>
          <a:off x="1004455" y="2269864"/>
          <a:ext cx="1905000" cy="155829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107728395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0477989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936770557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5277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044940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191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48689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3279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185813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-0.198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88164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5486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276825" y="2190970"/>
                <a:ext cx="814004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825" y="2190970"/>
                <a:ext cx="814004" cy="381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064494" y="2355143"/>
                <a:ext cx="685764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494" y="2355143"/>
                <a:ext cx="685764" cy="381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227637" y="4332547"/>
                <a:ext cx="1114216" cy="3811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37" y="4332547"/>
                <a:ext cx="1114216" cy="381130"/>
              </a:xfrm>
              <a:prstGeom prst="rect">
                <a:avLst/>
              </a:prstGeom>
              <a:blipFill>
                <a:blip r:embed="rId5"/>
                <a:stretch>
                  <a:fillRect l="-4348" t="-4688" b="-234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70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TF-IDF</a:t>
            </a:r>
            <a:r>
              <a:rPr lang="zh-CN" altLang="en-US" dirty="0"/>
              <a:t>、</a:t>
            </a:r>
            <a:r>
              <a:rPr lang="en-US" altLang="zh-CN" dirty="0"/>
              <a:t>SVD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通过一个小实例了解</a:t>
            </a:r>
            <a:r>
              <a:rPr kumimoji="1" lang="en-US" altLang="zh-CN" dirty="0"/>
              <a:t>Skip Gram</a:t>
            </a:r>
          </a:p>
          <a:p>
            <a:pPr lvl="1"/>
            <a:r>
              <a:rPr lang="zh-CN" altLang="zh-CN" dirty="0"/>
              <a:t>现有如下的句子</a:t>
            </a:r>
          </a:p>
          <a:p>
            <a:pPr lvl="1"/>
            <a:r>
              <a:rPr lang="en-US" altLang="zh-CN" dirty="0"/>
              <a:t>The man who passes the sentence should swing the sword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利用新的权重进行前向传导，误差就会减小一点点</a:t>
            </a:r>
            <a:endParaRPr lang="en-US" altLang="zh-CN" dirty="0"/>
          </a:p>
          <a:p>
            <a:pPr lvl="2"/>
            <a:r>
              <a:rPr lang="zh-CN" altLang="en-US" dirty="0"/>
              <a:t>不断迭代，误差继续降低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请打开</a:t>
            </a:r>
            <a:r>
              <a:rPr lang="en-US" altLang="zh-CN" dirty="0">
                <a:solidFill>
                  <a:srgbClr val="C00000"/>
                </a:solidFill>
              </a:rPr>
              <a:t>Excel</a:t>
            </a:r>
            <a:r>
              <a:rPr lang="zh-CN" altLang="en-US" dirty="0">
                <a:solidFill>
                  <a:srgbClr val="C00000"/>
                </a:solidFill>
              </a:rPr>
              <a:t>文件进行实验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验证这个结果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2341418" y="1510145"/>
            <a:ext cx="1700646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03" y="3577071"/>
            <a:ext cx="795570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  <a:r>
              <a:rPr kumimoji="1" lang="zh-CN" altLang="en-US" sz="1800" dirty="0"/>
              <a:t>：</a:t>
            </a:r>
            <a:r>
              <a:rPr lang="en-US" altLang="zh-CN" sz="1600" dirty="0"/>
              <a:t>Word2Vec</a:t>
            </a:r>
            <a:r>
              <a:rPr lang="zh-CN" altLang="en-US" sz="1600" dirty="0"/>
              <a:t>在单词类比上的结果</a:t>
            </a:r>
            <a:endParaRPr lang="en-US" altLang="zh-CN" sz="1600" dirty="0"/>
          </a:p>
          <a:p>
            <a:pPr lvl="1"/>
            <a:r>
              <a:rPr lang="zh-CN" altLang="en-US" sz="1600" dirty="0"/>
              <a:t>单词类比任务：</a:t>
            </a:r>
            <a:endParaRPr lang="en-US" altLang="zh-CN" sz="1600" dirty="0"/>
          </a:p>
          <a:p>
            <a:pPr marL="1200150" lvl="2" indent="-285750"/>
            <a:r>
              <a:rPr lang="zh-CN" altLang="en-US" dirty="0"/>
              <a:t>语义关系建模</a:t>
            </a:r>
            <a:r>
              <a:rPr lang="en-US" altLang="zh-CN" dirty="0"/>
              <a:t>: “</a:t>
            </a:r>
            <a:r>
              <a:rPr lang="en-US" altLang="zh-CN" dirty="0">
                <a:solidFill>
                  <a:srgbClr val="C00000"/>
                </a:solidFill>
              </a:rPr>
              <a:t>Beijing</a:t>
            </a:r>
            <a:r>
              <a:rPr lang="en-US" altLang="zh-CN" dirty="0"/>
              <a:t> is to </a:t>
            </a:r>
            <a:r>
              <a:rPr lang="en-US" altLang="zh-CN" dirty="0">
                <a:solidFill>
                  <a:srgbClr val="00B050"/>
                </a:solidFill>
              </a:rPr>
              <a:t>China</a:t>
            </a:r>
            <a:r>
              <a:rPr lang="en-US" altLang="zh-CN" dirty="0"/>
              <a:t> as </a:t>
            </a:r>
            <a:r>
              <a:rPr lang="en-US" altLang="zh-CN" dirty="0">
                <a:solidFill>
                  <a:srgbClr val="C00000"/>
                </a:solidFill>
              </a:rPr>
              <a:t>Paris</a:t>
            </a:r>
            <a:r>
              <a:rPr lang="en-US" altLang="zh-CN" dirty="0"/>
              <a:t> is to _____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</a:p>
          <a:p>
            <a:pPr marL="1200150" lvl="2" indent="-285750"/>
            <a:r>
              <a:rPr lang="zh-CN" altLang="en-US" dirty="0"/>
              <a:t>语法关系建模</a:t>
            </a:r>
            <a:r>
              <a:rPr lang="en-US" altLang="zh-CN" dirty="0"/>
              <a:t>: “</a:t>
            </a:r>
            <a:r>
              <a:rPr lang="en-US" altLang="zh-CN" dirty="0">
                <a:solidFill>
                  <a:srgbClr val="C00000"/>
                </a:solidFill>
              </a:rPr>
              <a:t>big</a:t>
            </a:r>
            <a:r>
              <a:rPr lang="en-US" altLang="zh-CN" dirty="0"/>
              <a:t> is to </a:t>
            </a:r>
            <a:r>
              <a:rPr lang="en-US" altLang="zh-CN" dirty="0">
                <a:solidFill>
                  <a:srgbClr val="00B050"/>
                </a:solidFill>
              </a:rPr>
              <a:t>bigger</a:t>
            </a:r>
            <a:r>
              <a:rPr lang="en-US" altLang="zh-CN" dirty="0"/>
              <a:t> as </a:t>
            </a:r>
            <a:r>
              <a:rPr lang="en-US" altLang="zh-CN" dirty="0">
                <a:solidFill>
                  <a:srgbClr val="C00000"/>
                </a:solidFill>
              </a:rPr>
              <a:t>deep</a:t>
            </a:r>
            <a:r>
              <a:rPr lang="en-US" altLang="zh-CN" dirty="0"/>
              <a:t> is to _____”</a:t>
            </a:r>
            <a:endParaRPr lang="zh-CN" altLang="en-US" dirty="0"/>
          </a:p>
          <a:p>
            <a:endParaRPr kumimoji="1" lang="en-US" altLang="zh-CN" sz="16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t="18963"/>
          <a:stretch/>
        </p:blipFill>
        <p:spPr>
          <a:xfrm>
            <a:off x="2791982" y="2462776"/>
            <a:ext cx="3431629" cy="19700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6DA0EC-8FC6-944D-8CBE-7DCD48CE8761}"/>
              </a:ext>
            </a:extLst>
          </p:cNvPr>
          <p:cNvSpPr txBox="1"/>
          <p:nvPr/>
        </p:nvSpPr>
        <p:spPr>
          <a:xfrm>
            <a:off x="2560872" y="4548497"/>
            <a:ext cx="40222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(king)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–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(man)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+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(woman)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=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b="1" dirty="0">
                <a:latin typeface="Times" pitchFamily="2" charset="0"/>
              </a:rPr>
              <a:t>v</a:t>
            </a:r>
            <a:r>
              <a:rPr kumimoji="1" lang="en-US" altLang="zh-CN" dirty="0">
                <a:latin typeface="Times" pitchFamily="2" charset="0"/>
              </a:rPr>
              <a:t>(queen)</a:t>
            </a:r>
            <a:endParaRPr kumimoji="1" lang="zh-CN" alt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71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  <a:r>
              <a:rPr kumimoji="1" lang="zh-CN" altLang="en-US" sz="1800" dirty="0"/>
              <a:t>：</a:t>
            </a:r>
            <a:r>
              <a:rPr lang="zh-CN" altLang="en-US" sz="1800" dirty="0"/>
              <a:t>更多单词类比的结果</a:t>
            </a:r>
            <a:endParaRPr lang="en-US" altLang="zh-CN" sz="1800" dirty="0"/>
          </a:p>
          <a:p>
            <a:pPr lvl="1"/>
            <a:r>
              <a:rPr kumimoji="1" lang="zh-CN" altLang="en-US" sz="1600" dirty="0"/>
              <a:t>降维和可视化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2AC27-04AE-6E40-AB97-EC337EE8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896" y="1540551"/>
            <a:ext cx="5041935" cy="34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sz="1800" dirty="0"/>
              <a:t>Word2vec</a:t>
            </a:r>
            <a:r>
              <a:rPr lang="zh-CN" altLang="en-US" sz="1800" dirty="0"/>
              <a:t>两大类基本模型</a:t>
            </a:r>
            <a:endParaRPr lang="en-US" altLang="zh-CN" sz="1800" dirty="0"/>
          </a:p>
          <a:p>
            <a:pPr lvl="1"/>
            <a:r>
              <a:rPr lang="zh-CN" altLang="en-US" dirty="0"/>
              <a:t>两大基本模型</a:t>
            </a:r>
            <a:endParaRPr lang="en-US" altLang="zh-CN" dirty="0"/>
          </a:p>
          <a:p>
            <a:pPr lvl="2"/>
            <a:r>
              <a:rPr lang="zh-CN" altLang="en-US" dirty="0"/>
              <a:t>用上下文出现的单词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去预测中心词</a:t>
            </a:r>
            <a:endParaRPr lang="en-US" altLang="zh-CN" dirty="0"/>
          </a:p>
          <a:p>
            <a:pPr lvl="3"/>
            <a:r>
              <a:rPr lang="en-US" altLang="zh-CN" dirty="0">
                <a:solidFill>
                  <a:srgbClr val="C00000"/>
                </a:solidFill>
              </a:rPr>
              <a:t>Continuous Bag of Word (CBOW)</a:t>
            </a:r>
          </a:p>
          <a:p>
            <a:pPr lvl="2"/>
            <a:r>
              <a:rPr lang="zh-CN" altLang="en-US" dirty="0"/>
              <a:t>用中心词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去预测上下文出现的单词</a:t>
            </a:r>
            <a:endParaRPr lang="en-US" altLang="zh-CN" dirty="0"/>
          </a:p>
          <a:p>
            <a:pPr lvl="3"/>
            <a:r>
              <a:rPr lang="en-US" altLang="zh-CN" dirty="0">
                <a:solidFill>
                  <a:srgbClr val="C00000"/>
                </a:solidFill>
              </a:rPr>
              <a:t>Skip-gram (SG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r="49481"/>
          <a:stretch/>
        </p:blipFill>
        <p:spPr>
          <a:xfrm>
            <a:off x="1534554" y="2674386"/>
            <a:ext cx="1916613" cy="230794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/>
          <a:srcRect l="50063"/>
          <a:stretch/>
        </p:blipFill>
        <p:spPr>
          <a:xfrm>
            <a:off x="5043137" y="2674386"/>
            <a:ext cx="1894526" cy="23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  <a:r>
              <a:rPr kumimoji="1" lang="zh-CN" altLang="en-US" sz="1800" dirty="0"/>
              <a:t>：从矩阵分解的角度理解词嵌入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词嵌入近似于分解</a:t>
            </a:r>
            <a:r>
              <a:rPr kumimoji="1" lang="zh-CN" altLang="en-US" sz="1600" dirty="0">
                <a:solidFill>
                  <a:srgbClr val="00B050"/>
                </a:solidFill>
              </a:rPr>
              <a:t>单词</a:t>
            </a:r>
            <a:r>
              <a:rPr kumimoji="1" lang="en-US" altLang="zh-CN" sz="1600" dirty="0">
                <a:solidFill>
                  <a:srgbClr val="00B050"/>
                </a:solidFill>
              </a:rPr>
              <a:t>-</a:t>
            </a:r>
            <a:r>
              <a:rPr kumimoji="1" lang="zh-CN" altLang="en-US" sz="1600" dirty="0">
                <a:solidFill>
                  <a:srgbClr val="00B050"/>
                </a:solidFill>
              </a:rPr>
              <a:t>单词共现矩阵</a:t>
            </a:r>
          </a:p>
          <a:p>
            <a:endParaRPr kumimoji="1"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032E42-C4AF-F545-B4CB-F3B15027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9" y="1973287"/>
            <a:ext cx="6795241" cy="2443541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6B50BAE6-B3CD-4F0B-AD33-3C26B9914D4F}"/>
              </a:ext>
            </a:extLst>
          </p:cNvPr>
          <p:cNvSpPr/>
          <p:nvPr/>
        </p:nvSpPr>
        <p:spPr>
          <a:xfrm>
            <a:off x="2532743" y="1150257"/>
            <a:ext cx="2217057" cy="4027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zh-CN" altLang="en-US" dirty="0"/>
              <a:t>词嵌入已经成为</a:t>
            </a:r>
            <a:r>
              <a:rPr kumimoji="1" lang="zh-CN" altLang="en-US" dirty="0">
                <a:solidFill>
                  <a:srgbClr val="C00000"/>
                </a:solidFill>
              </a:rPr>
              <a:t>深度学习时代文本处理的基础</a:t>
            </a:r>
            <a:r>
              <a:rPr kumimoji="1" lang="zh-CN" altLang="en-US" dirty="0"/>
              <a:t>，广泛应用于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文本</a:t>
            </a:r>
            <a:r>
              <a:rPr kumimoji="1" lang="zh-CN" altLang="en-US" dirty="0">
                <a:solidFill>
                  <a:srgbClr val="C00000"/>
                </a:solidFill>
              </a:rPr>
              <a:t>分类、聚类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>
                <a:solidFill>
                  <a:srgbClr val="C00000"/>
                </a:solidFill>
              </a:rPr>
              <a:t>搜索、推荐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自然语言处理，如：</a:t>
            </a:r>
            <a:r>
              <a:rPr kumimoji="1" lang="zh-CN" altLang="en-US" dirty="0">
                <a:solidFill>
                  <a:srgbClr val="C00000"/>
                </a:solidFill>
              </a:rPr>
              <a:t>问答、机器翻译、</a:t>
            </a:r>
            <a:r>
              <a:rPr kumimoji="1" lang="en-US" altLang="zh-CN" dirty="0">
                <a:solidFill>
                  <a:srgbClr val="C00000"/>
                </a:solidFill>
              </a:rPr>
              <a:t>NLI(</a:t>
            </a:r>
            <a:r>
              <a:rPr kumimoji="1" lang="zh-CN" altLang="en-US" dirty="0">
                <a:solidFill>
                  <a:srgbClr val="C00000"/>
                </a:solidFill>
              </a:rPr>
              <a:t>自然语言推理</a:t>
            </a:r>
            <a:r>
              <a:rPr kumimoji="1" lang="en-US" altLang="zh-CN" dirty="0">
                <a:solidFill>
                  <a:srgbClr val="C00000"/>
                </a:solidFill>
              </a:rPr>
              <a:t>inference)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6C031-8DB3-B944-A2AE-3D47790C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2" y="3368079"/>
            <a:ext cx="2841607" cy="909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0B3C8C-ACE0-4D40-8497-24E53DE6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40" y="3165575"/>
            <a:ext cx="2286000" cy="1314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6503BE-BF4F-3F43-A731-9FD8AF9BC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931" y="3197811"/>
            <a:ext cx="1587653" cy="128233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454B44F1-AF57-3A4B-A057-62C3566F0FDD}"/>
              </a:ext>
            </a:extLst>
          </p:cNvPr>
          <p:cNvSpPr/>
          <p:nvPr/>
        </p:nvSpPr>
        <p:spPr>
          <a:xfrm>
            <a:off x="3271379" y="3655566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7BADF3B-C483-B94F-9E2A-337F8651EC4B}"/>
              </a:ext>
            </a:extLst>
          </p:cNvPr>
          <p:cNvSpPr/>
          <p:nvPr/>
        </p:nvSpPr>
        <p:spPr>
          <a:xfrm>
            <a:off x="6427389" y="3661378"/>
            <a:ext cx="415637" cy="432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80685" y="2704905"/>
            <a:ext cx="387798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/>
              <a:t>词嵌入建模分布式假设中的</a:t>
            </a:r>
            <a:r>
              <a:rPr kumimoji="1" lang="zh-CN" altLang="en-US" dirty="0">
                <a:solidFill>
                  <a:srgbClr val="00B0F0"/>
                </a:solidFill>
              </a:rPr>
              <a:t>聚合</a:t>
            </a:r>
            <a:r>
              <a:rPr kumimoji="1" lang="zh-CN" altLang="en-US" dirty="0"/>
              <a:t>关系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1D81C05-0D1C-43B5-8251-C332FF527560}"/>
              </a:ext>
            </a:extLst>
          </p:cNvPr>
          <p:cNvSpPr/>
          <p:nvPr/>
        </p:nvSpPr>
        <p:spPr>
          <a:xfrm>
            <a:off x="4408714" y="3109686"/>
            <a:ext cx="1353457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3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1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文本表示实践：基于</a:t>
            </a:r>
            <a:r>
              <a:rPr kumimoji="1" lang="en-US" altLang="zh-CN" sz="1800" dirty="0"/>
              <a:t>genism</a:t>
            </a:r>
          </a:p>
          <a:p>
            <a:r>
              <a:rPr kumimoji="1" lang="zh-CN" altLang="en-US" sz="1800" dirty="0"/>
              <a:t>安装：</a:t>
            </a:r>
            <a:endParaRPr kumimoji="1" lang="en-US" altLang="zh-CN" sz="1800" dirty="0"/>
          </a:p>
          <a:p>
            <a:pPr lvl="1"/>
            <a:r>
              <a:rPr kumimoji="1" lang="en-US" altLang="zh-CN" sz="1600" dirty="0">
                <a:solidFill>
                  <a:srgbClr val="C00000"/>
                </a:solidFill>
              </a:rPr>
              <a:t>pip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install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genism</a:t>
            </a:r>
          </a:p>
          <a:p>
            <a:endParaRPr kumimoji="1" lang="en-US" altLang="zh-CN" sz="1800" dirty="0"/>
          </a:p>
          <a:p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873587-40CB-9243-B901-99802845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36" y="1918806"/>
            <a:ext cx="5721928" cy="29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文本表示实践：</a:t>
            </a:r>
            <a:r>
              <a:rPr kumimoji="1" lang="en-US" altLang="zh-CN" sz="1800" dirty="0"/>
              <a:t>Gensim</a:t>
            </a:r>
            <a:r>
              <a:rPr kumimoji="1" lang="zh-CN" altLang="en-US" sz="1800" dirty="0"/>
              <a:t>的功能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基本文本处理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文本的</a:t>
            </a:r>
            <a:r>
              <a:rPr kumimoji="1" lang="en-US" altLang="zh-CN" sz="1600" dirty="0"/>
              <a:t>Vector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Space</a:t>
            </a:r>
            <a:r>
              <a:rPr kumimoji="1" lang="zh-CN" altLang="en-US" sz="1600" dirty="0"/>
              <a:t>表达（如：</a:t>
            </a:r>
            <a:r>
              <a:rPr kumimoji="1" lang="en-US" altLang="zh-CN" sz="1600" dirty="0"/>
              <a:t>TF-IDF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话题模型：</a:t>
            </a:r>
            <a:r>
              <a:rPr kumimoji="1" lang="en-US" altLang="zh-CN" sz="1600" dirty="0"/>
              <a:t>LSI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PLSI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LDA</a:t>
            </a:r>
            <a:r>
              <a:rPr kumimoji="1" lang="zh-CN" altLang="en-US" sz="1600" dirty="0"/>
              <a:t>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词嵌入模型：</a:t>
            </a:r>
            <a:endParaRPr kumimoji="1" lang="en-US" altLang="zh-CN" sz="1600" dirty="0"/>
          </a:p>
          <a:p>
            <a:pPr lvl="2"/>
            <a:r>
              <a:rPr kumimoji="1" lang="en-US" altLang="zh-CN" sz="1400" dirty="0"/>
              <a:t>Word2Vec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Doc2Vec</a:t>
            </a:r>
            <a:r>
              <a:rPr kumimoji="1" lang="zh-CN" altLang="en-US" sz="1400" dirty="0"/>
              <a:t>、</a:t>
            </a:r>
            <a:r>
              <a:rPr kumimoji="1" lang="en-US" altLang="zh-CN" sz="1400" dirty="0" err="1"/>
              <a:t>fastText</a:t>
            </a:r>
            <a:r>
              <a:rPr kumimoji="1" lang="zh-CN" altLang="en-US" sz="1400" dirty="0"/>
              <a:t>等</a:t>
            </a:r>
            <a:endParaRPr kumimoji="1" lang="en-US" altLang="zh-CN" sz="1400" dirty="0"/>
          </a:p>
          <a:p>
            <a:pPr lvl="1"/>
            <a:r>
              <a:rPr kumimoji="1" lang="en-US" altLang="zh-CN" sz="1600" dirty="0"/>
              <a:t>……</a:t>
            </a:r>
          </a:p>
          <a:p>
            <a:endParaRPr lang="en" altLang="zh-CN" sz="1800" dirty="0">
              <a:hlinkClick r:id="rId2"/>
            </a:endParaRPr>
          </a:p>
          <a:p>
            <a:endParaRPr lang="en" altLang="zh-CN" sz="1800" dirty="0">
              <a:hlinkClick r:id="rId2"/>
            </a:endParaRPr>
          </a:p>
          <a:p>
            <a:endParaRPr lang="en" altLang="zh-CN" sz="1800" dirty="0">
              <a:hlinkClick r:id="rId2"/>
            </a:endParaRPr>
          </a:p>
          <a:p>
            <a:endParaRPr kumimoji="1" lang="en-US" altLang="zh-CN" sz="1800" dirty="0"/>
          </a:p>
        </p:txBody>
      </p:sp>
      <p:sp>
        <p:nvSpPr>
          <p:cNvPr id="3" name="矩形 2"/>
          <p:cNvSpPr/>
          <p:nvPr/>
        </p:nvSpPr>
        <p:spPr>
          <a:xfrm>
            <a:off x="1114925" y="4250990"/>
            <a:ext cx="68323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https://radimrehurek.com/gensim/auto_examples/index.html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59529-6029-AB49-9B1E-16381904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38" y="819150"/>
            <a:ext cx="3129261" cy="32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文本表示实践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案例：构建</a:t>
            </a:r>
            <a:r>
              <a:rPr kumimoji="1" lang="en-US" altLang="zh-CN" sz="1600" dirty="0"/>
              <a:t>TF-IDF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LSI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Word2vec</a:t>
            </a:r>
            <a:r>
              <a:rPr kumimoji="1" lang="zh-CN" altLang="en-US" sz="1600" dirty="0"/>
              <a:t>的表达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Step1</a:t>
            </a:r>
            <a:r>
              <a:rPr kumimoji="1" lang="zh-CN" altLang="en-US" sz="1600" dirty="0"/>
              <a:t>：定义文档集合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以</a:t>
            </a:r>
            <a:r>
              <a:rPr kumimoji="1" lang="en-US" altLang="zh-CN" sz="1600" dirty="0"/>
              <a:t>LSI</a:t>
            </a:r>
            <a:r>
              <a:rPr kumimoji="1" lang="zh-CN" altLang="en-US" sz="1600" dirty="0"/>
              <a:t>论文中的数据集合为例</a:t>
            </a:r>
            <a:endParaRPr kumimoji="1" lang="en-US" altLang="zh-CN" sz="1600" dirty="0"/>
          </a:p>
          <a:p>
            <a:pPr lvl="1"/>
            <a:endParaRPr kumimoji="1" lang="en-US" altLang="zh-CN" sz="1600" dirty="0"/>
          </a:p>
          <a:p>
            <a:pPr lvl="1"/>
            <a:r>
              <a:rPr kumimoji="1" lang="zh-CN" altLang="en-US" sz="1600" dirty="0"/>
              <a:t>去除停用词和出现次数太少的词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处理成</a:t>
            </a:r>
            <a:r>
              <a:rPr kumimoji="1" lang="en-US" altLang="zh-CN" sz="1600" dirty="0"/>
              <a:t>Bag-of-words</a:t>
            </a:r>
            <a:r>
              <a:rPr kumimoji="1" lang="zh-CN" altLang="en-US" sz="1600" dirty="0"/>
              <a:t>表达</a:t>
            </a:r>
          </a:p>
          <a:p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44F691-E1FB-7F4C-91A3-28F34B4E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24" y="1491862"/>
            <a:ext cx="4262219" cy="33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</a:t>
            </a:r>
            <a:endParaRPr kumimoji="1" lang="en-US" altLang="zh-CN" sz="1800" dirty="0"/>
          </a:p>
          <a:p>
            <a:r>
              <a:rPr kumimoji="1" lang="en-US" altLang="zh-CN" sz="1800" dirty="0"/>
              <a:t>Step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2:</a:t>
            </a:r>
            <a:r>
              <a:rPr kumimoji="1" lang="zh-CN" altLang="en-US" sz="1800" dirty="0"/>
              <a:t> 建立字典</a:t>
            </a:r>
            <a:endParaRPr kumimoji="1" lang="en-US" altLang="zh-CN" sz="1800" dirty="0"/>
          </a:p>
          <a:p>
            <a:pPr lvl="1"/>
            <a:r>
              <a:rPr kumimoji="1" lang="zh-CN" altLang="en-US" sz="1600" dirty="0"/>
              <a:t>字典是从</a:t>
            </a:r>
            <a:r>
              <a:rPr kumimoji="1" lang="zh-CN" altLang="en-US" sz="1600" dirty="0">
                <a:solidFill>
                  <a:srgbClr val="C00000"/>
                </a:solidFill>
              </a:rPr>
              <a:t>单词到</a:t>
            </a:r>
            <a:r>
              <a:rPr kumimoji="1" lang="en-US" altLang="zh-CN" sz="1600" dirty="0">
                <a:solidFill>
                  <a:srgbClr val="C00000"/>
                </a:solidFill>
              </a:rPr>
              <a:t>ID</a:t>
            </a:r>
            <a:r>
              <a:rPr kumimoji="1" lang="zh-CN" altLang="en-US" sz="1600" dirty="0">
                <a:solidFill>
                  <a:srgbClr val="C00000"/>
                </a:solidFill>
              </a:rPr>
              <a:t>的映射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sz="1600" dirty="0"/>
              <a:t>文档处理成</a:t>
            </a:r>
            <a:r>
              <a:rPr kumimoji="1" lang="en-US" altLang="zh-CN" sz="1600" dirty="0"/>
              <a:t>ID</a:t>
            </a:r>
            <a:r>
              <a:rPr kumimoji="1" lang="zh-CN" altLang="en-US" sz="1600" dirty="0"/>
              <a:t>后，方便后续处理</a:t>
            </a:r>
          </a:p>
          <a:p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50681-4F8F-DF4B-8222-87005776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9" y="2462013"/>
            <a:ext cx="7854215" cy="209080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4F35704-A8B1-429C-83E9-EA2D0C37F2E6}"/>
              </a:ext>
            </a:extLst>
          </p:cNvPr>
          <p:cNvSpPr/>
          <p:nvPr/>
        </p:nvSpPr>
        <p:spPr>
          <a:xfrm>
            <a:off x="613610" y="3981651"/>
            <a:ext cx="1927860" cy="2717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</a:t>
            </a:r>
            <a:endParaRPr kumimoji="1" lang="en-US" altLang="zh-CN" sz="1800" dirty="0"/>
          </a:p>
          <a:p>
            <a:r>
              <a:rPr kumimoji="1" lang="en-US" altLang="zh-CN" sz="1800" dirty="0"/>
              <a:t>Step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：构建文档的</a:t>
            </a:r>
            <a:r>
              <a:rPr kumimoji="1" lang="en-US" altLang="zh-CN" sz="1800" dirty="0"/>
              <a:t>TF-IDF</a:t>
            </a:r>
            <a:r>
              <a:rPr kumimoji="1" lang="zh-CN" altLang="en-US" sz="1800" dirty="0"/>
              <a:t>表达</a:t>
            </a:r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0CF91A-317E-2748-A971-5A62D60B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1" y="1742357"/>
            <a:ext cx="7347721" cy="312809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D14D99B-8E6D-4664-B4B4-9943D725F593}"/>
              </a:ext>
            </a:extLst>
          </p:cNvPr>
          <p:cNvSpPr/>
          <p:nvPr/>
        </p:nvSpPr>
        <p:spPr>
          <a:xfrm>
            <a:off x="482867" y="3456873"/>
            <a:ext cx="5684520" cy="3009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</a:t>
            </a:r>
            <a:endParaRPr kumimoji="1" lang="en-US" altLang="zh-CN" sz="1800" dirty="0"/>
          </a:p>
          <a:p>
            <a:r>
              <a:rPr kumimoji="1" lang="en-US" altLang="zh-CN" sz="1800" dirty="0"/>
              <a:t>Step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：基于</a:t>
            </a:r>
            <a:r>
              <a:rPr kumimoji="1" lang="en-US" altLang="zh-CN" sz="1800" dirty="0"/>
              <a:t>TF-IDF</a:t>
            </a:r>
            <a:r>
              <a:rPr kumimoji="1" lang="zh-CN" altLang="en-US" sz="1800" dirty="0"/>
              <a:t>表达训练</a:t>
            </a:r>
            <a:r>
              <a:rPr kumimoji="1" lang="en-US" altLang="zh-CN" sz="1800" dirty="0"/>
              <a:t>LSI</a:t>
            </a:r>
          </a:p>
          <a:p>
            <a:pPr lvl="1"/>
            <a:r>
              <a:rPr kumimoji="1" lang="zh-CN" altLang="en-US" sz="1600" dirty="0"/>
              <a:t>可以得到：</a:t>
            </a:r>
            <a:r>
              <a:rPr kumimoji="1" lang="en-US" altLang="zh-CN" sz="1600" dirty="0"/>
              <a:t>1.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topic</a:t>
            </a:r>
            <a:r>
              <a:rPr kumimoji="1" lang="zh-CN" altLang="en-US" sz="1600" dirty="0"/>
              <a:t>的定义；</a:t>
            </a:r>
            <a:r>
              <a:rPr kumimoji="1" lang="en-US" altLang="zh-CN" sz="1600" dirty="0"/>
              <a:t>2.</a:t>
            </a:r>
            <a:r>
              <a:rPr kumimoji="1" lang="zh-CN" altLang="en-US" sz="1600" dirty="0"/>
              <a:t> 基于</a:t>
            </a:r>
            <a:r>
              <a:rPr kumimoji="1" lang="en-US" altLang="zh-CN" sz="1600" dirty="0"/>
              <a:t>topic</a:t>
            </a:r>
            <a:r>
              <a:rPr kumimoji="1" lang="zh-CN" altLang="en-US" sz="1600" dirty="0"/>
              <a:t>的文档表达</a:t>
            </a:r>
          </a:p>
          <a:p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84EBCD-5261-8849-A447-824BCD27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51" y="1905634"/>
            <a:ext cx="6132245" cy="303861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4F78AA2-4857-4770-9942-FD7CA6ACAF69}"/>
              </a:ext>
            </a:extLst>
          </p:cNvPr>
          <p:cNvSpPr/>
          <p:nvPr/>
        </p:nvSpPr>
        <p:spPr>
          <a:xfrm>
            <a:off x="1472465" y="4594225"/>
            <a:ext cx="2894196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382242" y="2621280"/>
            <a:ext cx="6331754" cy="8458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741170" y="2903220"/>
            <a:ext cx="3295650" cy="38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828800" y="3223260"/>
            <a:ext cx="3295650" cy="38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9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</a:t>
            </a:r>
            <a:endParaRPr kumimoji="1" lang="en-US" altLang="zh-CN" sz="1800" dirty="0"/>
          </a:p>
          <a:p>
            <a:r>
              <a:rPr kumimoji="1" lang="en-US" altLang="zh-CN" sz="1800" dirty="0"/>
              <a:t>Step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5:</a:t>
            </a:r>
            <a:r>
              <a:rPr kumimoji="1" lang="zh-CN" altLang="en-US" sz="1800" dirty="0"/>
              <a:t> 基于</a:t>
            </a:r>
            <a:r>
              <a:rPr kumimoji="1" lang="en-US" altLang="zh-CN" sz="1800" dirty="0"/>
              <a:t>TF-IDF</a:t>
            </a:r>
            <a:r>
              <a:rPr kumimoji="1" lang="zh-CN" altLang="en-US" sz="1800" dirty="0"/>
              <a:t>表示，训练</a:t>
            </a:r>
            <a:r>
              <a:rPr kumimoji="1" lang="en-US" altLang="zh-CN" sz="1800" dirty="0"/>
              <a:t>NMF</a:t>
            </a:r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训练模型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得到特定词的表达（输入为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得到特定文档的表达（输入为</a:t>
            </a:r>
            <a:r>
              <a:rPr kumimoji="1" lang="en-US" altLang="zh-CN" dirty="0"/>
              <a:t>BOW</a:t>
            </a:r>
            <a:r>
              <a:rPr kumimoji="1" lang="zh-CN" altLang="en-US" dirty="0"/>
              <a:t>：即</a:t>
            </a:r>
            <a:r>
              <a:rPr kumimoji="1" lang="en-US" altLang="zh-CN" dirty="0"/>
              <a:t>(</a:t>
            </a:r>
            <a:r>
              <a:rPr kumimoji="1" lang="zh-CN" altLang="en-US" dirty="0"/>
              <a:t>单词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TF-IDF)</a:t>
            </a:r>
            <a:r>
              <a:rPr kumimoji="1" lang="zh-CN" altLang="en-US" dirty="0"/>
              <a:t>列表）</a:t>
            </a:r>
          </a:p>
          <a:p>
            <a:pPr lvl="1"/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0A5581-BA29-4142-A0A3-3B1E1690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3" y="2495354"/>
            <a:ext cx="6998209" cy="2394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54480" y="3394710"/>
            <a:ext cx="6442710" cy="7543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>
            <a:off x="6315166" y="2571750"/>
            <a:ext cx="2644140" cy="518160"/>
          </a:xfrm>
          <a:prstGeom prst="wedgeEllipseCallout">
            <a:avLst>
              <a:gd name="adj1" fmla="val -6053"/>
              <a:gd name="adj2" fmla="val 13378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这里是单词编号，应该显示单词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85658EE-2AF9-4CF7-95F1-FD197824C536}"/>
              </a:ext>
            </a:extLst>
          </p:cNvPr>
          <p:cNvSpPr/>
          <p:nvPr/>
        </p:nvSpPr>
        <p:spPr>
          <a:xfrm>
            <a:off x="1611086" y="4590143"/>
            <a:ext cx="2855685" cy="1486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9DF0C32-80E1-4B73-B9CC-F18FD0BA09BA}"/>
              </a:ext>
            </a:extLst>
          </p:cNvPr>
          <p:cNvSpPr/>
          <p:nvPr/>
        </p:nvSpPr>
        <p:spPr>
          <a:xfrm>
            <a:off x="1585686" y="4773259"/>
            <a:ext cx="2888343" cy="3050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ECB920-6530-4D00-A30F-AE2778C07D14}"/>
              </a:ext>
            </a:extLst>
          </p:cNvPr>
          <p:cNvSpPr/>
          <p:nvPr/>
        </p:nvSpPr>
        <p:spPr>
          <a:xfrm>
            <a:off x="2416628" y="4907263"/>
            <a:ext cx="1088571" cy="1234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E6DA004-6BFB-4421-98AD-02E5712AF0C3}"/>
              </a:ext>
            </a:extLst>
          </p:cNvPr>
          <p:cNvSpPr/>
          <p:nvPr/>
        </p:nvSpPr>
        <p:spPr>
          <a:xfrm>
            <a:off x="5526315" y="4555209"/>
            <a:ext cx="2572657" cy="4360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Term </a:t>
            </a:r>
            <a:r>
              <a:rPr lang="en-US" altLang="zh-CN" sz="1600" dirty="0">
                <a:solidFill>
                  <a:schemeClr val="tx1"/>
                </a:solidFill>
                <a:sym typeface="Wingdings" panose="05000000000000000000" pitchFamily="2" charset="2"/>
              </a:rPr>
              <a:t>topic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Document </a:t>
            </a:r>
            <a:r>
              <a:rPr lang="en-US" altLang="zh-CN" sz="1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600" dirty="0">
                <a:solidFill>
                  <a:schemeClr val="tx1"/>
                </a:solidFill>
              </a:rPr>
              <a:t>topic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3B6279C-B58F-44C6-838E-CB22404E1774}"/>
              </a:ext>
            </a:extLst>
          </p:cNvPr>
          <p:cNvSpPr/>
          <p:nvPr/>
        </p:nvSpPr>
        <p:spPr>
          <a:xfrm>
            <a:off x="5045384" y="2476163"/>
            <a:ext cx="635648" cy="2024189"/>
          </a:xfrm>
          <a:custGeom>
            <a:avLst/>
            <a:gdLst>
              <a:gd name="connsiteX0" fmla="*/ 113289 w 635648"/>
              <a:gd name="connsiteY0" fmla="*/ 0 h 2024189"/>
              <a:gd name="connsiteX1" fmla="*/ 635225 w 635648"/>
              <a:gd name="connsiteY1" fmla="*/ 780881 h 2024189"/>
              <a:gd name="connsiteX2" fmla="*/ 198255 w 635648"/>
              <a:gd name="connsiteY2" fmla="*/ 1849030 h 2024189"/>
              <a:gd name="connsiteX3" fmla="*/ 0 w 635648"/>
              <a:gd name="connsiteY3" fmla="*/ 2010871 h 202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48" h="2024189">
                <a:moveTo>
                  <a:pt x="113289" y="0"/>
                </a:moveTo>
                <a:cubicBezTo>
                  <a:pt x="367176" y="236354"/>
                  <a:pt x="621064" y="472709"/>
                  <a:pt x="635225" y="780881"/>
                </a:cubicBezTo>
                <a:cubicBezTo>
                  <a:pt x="649386" y="1089053"/>
                  <a:pt x="304126" y="1644032"/>
                  <a:pt x="198255" y="1849030"/>
                </a:cubicBezTo>
                <a:cubicBezTo>
                  <a:pt x="92384" y="2054028"/>
                  <a:pt x="46192" y="2032449"/>
                  <a:pt x="0" y="2010871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8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9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</a:t>
            </a:r>
            <a:endParaRPr kumimoji="1" lang="en-US" altLang="zh-CN" sz="1800" dirty="0"/>
          </a:p>
          <a:p>
            <a:r>
              <a:rPr kumimoji="1" lang="en-US" altLang="zh-CN" sz="1800" dirty="0"/>
              <a:t>Step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6</a:t>
            </a:r>
            <a:r>
              <a:rPr kumimoji="1" lang="zh-CN" altLang="en-US" sz="1800" dirty="0"/>
              <a:t>：基于上述文档集合训练</a:t>
            </a:r>
            <a:r>
              <a:rPr kumimoji="1" lang="en-US" altLang="zh-CN" sz="1800" dirty="0"/>
              <a:t>Word2Vec</a:t>
            </a:r>
            <a:r>
              <a:rPr kumimoji="1" lang="zh-CN" altLang="en-US" sz="1800" dirty="0"/>
              <a:t>模型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得到每一个单词的嵌入向量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注意：</a:t>
            </a:r>
            <a:r>
              <a:rPr kumimoji="1" lang="en-US" altLang="zh-CN" dirty="0"/>
              <a:t>Word2Vec</a:t>
            </a:r>
            <a:r>
              <a:rPr kumimoji="1" lang="zh-CN" altLang="en-US" dirty="0"/>
              <a:t>不能直接输出文档表达，</a:t>
            </a:r>
            <a:r>
              <a:rPr kumimoji="1" lang="en-US" altLang="zh-CN" dirty="0"/>
              <a:t>Doc2Vec</a:t>
            </a:r>
            <a:r>
              <a:rPr kumimoji="1" lang="zh-CN" altLang="en-US" dirty="0"/>
              <a:t>可以</a:t>
            </a:r>
          </a:p>
          <a:p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1519D-ACD3-7D4E-815E-18B61A96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82" y="2146256"/>
            <a:ext cx="5765532" cy="2948871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F4361F-469E-4812-8D8B-F68B842C86A5}"/>
              </a:ext>
            </a:extLst>
          </p:cNvPr>
          <p:cNvSpPr/>
          <p:nvPr/>
        </p:nvSpPr>
        <p:spPr>
          <a:xfrm>
            <a:off x="1284514" y="3759200"/>
            <a:ext cx="1966686" cy="133592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8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sz="1800" dirty="0"/>
              <a:t>文本表示实践</a:t>
            </a:r>
            <a:endParaRPr kumimoji="1" lang="en-US" altLang="zh-CN" sz="1800" dirty="0"/>
          </a:p>
          <a:p>
            <a:r>
              <a:rPr kumimoji="1" lang="en-US" altLang="zh-CN" sz="1800" dirty="0"/>
              <a:t>Step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7</a:t>
            </a:r>
            <a:r>
              <a:rPr kumimoji="1" lang="zh-CN" altLang="en-US" sz="1800" dirty="0"/>
              <a:t>：基于词嵌入的</a:t>
            </a:r>
            <a:r>
              <a:rPr kumimoji="1" lang="zh-CN" altLang="en-US" sz="1800" dirty="0">
                <a:solidFill>
                  <a:srgbClr val="C00000"/>
                </a:solidFill>
              </a:rPr>
              <a:t>单词相似度</a:t>
            </a:r>
            <a:r>
              <a:rPr kumimoji="1" lang="zh-CN" altLang="en-US" sz="1800" dirty="0"/>
              <a:t>计算</a:t>
            </a:r>
            <a:endParaRPr kumimoji="1"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FC15A1-A4E9-E849-82A9-7CF86E25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51" y="1929765"/>
            <a:ext cx="7137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sz="1800" dirty="0"/>
              <a:t>以</a:t>
            </a:r>
            <a:r>
              <a:rPr lang="en-US" altLang="zh-CN" sz="1800" dirty="0"/>
              <a:t>Continuous Bag of Word(CBOW)</a:t>
            </a:r>
            <a:r>
              <a:rPr lang="zh-CN" altLang="en-US" sz="1800" dirty="0"/>
              <a:t>为例</a:t>
            </a:r>
            <a:endParaRPr lang="en-US" altLang="zh-CN" sz="1800" dirty="0"/>
          </a:p>
          <a:p>
            <a:pPr lvl="1"/>
            <a:r>
              <a:rPr lang="zh-CN" altLang="en-US" dirty="0"/>
              <a:t>例句：“</a:t>
            </a:r>
            <a:r>
              <a:rPr lang="en-US" altLang="zh-CN" dirty="0"/>
              <a:t>The cat sat on mat”</a:t>
            </a:r>
          </a:p>
          <a:p>
            <a:pPr lvl="2"/>
            <a:r>
              <a:rPr lang="zh-CN" altLang="en-US" dirty="0"/>
              <a:t>上下文窗口大小</a:t>
            </a:r>
            <a:r>
              <a:rPr lang="en-US" altLang="zh-CN" dirty="0"/>
              <a:t> = 2</a:t>
            </a:r>
            <a:r>
              <a:rPr lang="zh-CN" altLang="en-US" dirty="0"/>
              <a:t>（上文和下文均取同一句话中的两个单词）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38" y="1901847"/>
            <a:ext cx="2636045" cy="3073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7550" y="2304900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7550" y="2781746"/>
            <a:ext cx="43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7550" y="3966344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9800" y="4403497"/>
            <a:ext cx="51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4001" y="3362781"/>
            <a:ext cx="42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9497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en-US" altLang="zh-CN" sz="1600" dirty="0"/>
              <a:t>CBOW</a:t>
            </a:r>
            <a:r>
              <a:rPr kumimoji="1" lang="zh-CN" altLang="en-US" sz="1600" dirty="0"/>
              <a:t>预测网络结构</a:t>
            </a:r>
            <a:endParaRPr kumimoji="1" lang="en-US" altLang="zh-CN" sz="1600" dirty="0"/>
          </a:p>
        </p:txBody>
      </p:sp>
      <p:grpSp>
        <p:nvGrpSpPr>
          <p:cNvPr id="8" name="Group 19"/>
          <p:cNvGrpSpPr/>
          <p:nvPr/>
        </p:nvGrpSpPr>
        <p:grpSpPr>
          <a:xfrm>
            <a:off x="2833217" y="1900796"/>
            <a:ext cx="154305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8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9" name="Group 20"/>
          <p:cNvGrpSpPr/>
          <p:nvPr/>
        </p:nvGrpSpPr>
        <p:grpSpPr>
          <a:xfrm>
            <a:off x="2833218" y="3513866"/>
            <a:ext cx="154305" cy="1337310"/>
            <a:chOff x="1800225" y="419100"/>
            <a:chExt cx="182880" cy="1828800"/>
          </a:xfrm>
        </p:grpSpPr>
        <p:sp>
          <p:nvSpPr>
            <p:cNvPr id="20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4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9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2373736" y="1961758"/>
            <a:ext cx="466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</a:t>
            </a:r>
            <a:r>
              <a:rPr lang="zh-CN" altLang="en-US" sz="1400" dirty="0"/>
              <a:t> </a:t>
            </a:r>
            <a:endParaRPr lang="en-US" sz="1400" dirty="0"/>
          </a:p>
        </p:txBody>
      </p:sp>
      <p:sp>
        <p:nvSpPr>
          <p:cNvPr id="31" name="TextBox 32"/>
          <p:cNvSpPr txBox="1"/>
          <p:nvPr/>
        </p:nvSpPr>
        <p:spPr>
          <a:xfrm>
            <a:off x="2392575" y="384819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</a:t>
            </a:r>
          </a:p>
        </p:txBody>
      </p:sp>
      <p:grpSp>
        <p:nvGrpSpPr>
          <p:cNvPr id="32" name="Group 45"/>
          <p:cNvGrpSpPr/>
          <p:nvPr/>
        </p:nvGrpSpPr>
        <p:grpSpPr>
          <a:xfrm>
            <a:off x="4779724" y="2922206"/>
            <a:ext cx="154305" cy="802386"/>
            <a:chOff x="1800225" y="419100"/>
            <a:chExt cx="182880" cy="1097280"/>
          </a:xfrm>
        </p:grpSpPr>
        <p:sp>
          <p:nvSpPr>
            <p:cNvPr id="33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56"/>
          <p:cNvGrpSpPr/>
          <p:nvPr/>
        </p:nvGrpSpPr>
        <p:grpSpPr>
          <a:xfrm>
            <a:off x="6730951" y="2703182"/>
            <a:ext cx="154305" cy="1337310"/>
            <a:chOff x="1800225" y="419100"/>
            <a:chExt cx="182880" cy="1828800"/>
          </a:xfrm>
        </p:grpSpPr>
        <p:sp>
          <p:nvSpPr>
            <p:cNvPr id="40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3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6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8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49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TextBox 67"/>
          <p:cNvSpPr txBox="1"/>
          <p:nvPr/>
        </p:nvSpPr>
        <p:spPr>
          <a:xfrm>
            <a:off x="2055123" y="146395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输入层：独热表示</a:t>
            </a:r>
            <a:endParaRPr lang="en-US" sz="1600" dirty="0"/>
          </a:p>
        </p:txBody>
      </p:sp>
      <p:cxnSp>
        <p:nvCxnSpPr>
          <p:cNvPr id="51" name="Straight Connector 69"/>
          <p:cNvCxnSpPr/>
          <p:nvPr/>
        </p:nvCxnSpPr>
        <p:spPr>
          <a:xfrm>
            <a:off x="2987523" y="1900798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71"/>
          <p:cNvCxnSpPr/>
          <p:nvPr/>
        </p:nvCxnSpPr>
        <p:spPr>
          <a:xfrm flipV="1">
            <a:off x="2987522" y="2919989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75"/>
          <p:cNvCxnSpPr/>
          <p:nvPr/>
        </p:nvCxnSpPr>
        <p:spPr>
          <a:xfrm>
            <a:off x="2982804" y="3236689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78"/>
          <p:cNvCxnSpPr/>
          <p:nvPr/>
        </p:nvCxnSpPr>
        <p:spPr>
          <a:xfrm flipV="1">
            <a:off x="2987522" y="3732890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81"/>
          <p:cNvSpPr txBox="1"/>
          <p:nvPr/>
        </p:nvSpPr>
        <p:spPr>
          <a:xfrm>
            <a:off x="3935695" y="2378541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隐层：</a:t>
            </a:r>
            <a:r>
              <a:rPr lang="en-US" altLang="zh-CN" sz="1600" dirty="0"/>
              <a:t>K</a:t>
            </a:r>
            <a:r>
              <a:rPr lang="zh-CN" altLang="en-US" sz="1600" dirty="0"/>
              <a:t>维稠密向量</a:t>
            </a:r>
            <a:endParaRPr lang="en-US" sz="1600" dirty="0"/>
          </a:p>
        </p:txBody>
      </p:sp>
      <p:sp>
        <p:nvSpPr>
          <p:cNvPr id="56" name="TextBox 82"/>
          <p:cNvSpPr txBox="1"/>
          <p:nvPr/>
        </p:nvSpPr>
        <p:spPr>
          <a:xfrm>
            <a:off x="6880535" y="3505568"/>
            <a:ext cx="45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cxnSp>
        <p:nvCxnSpPr>
          <p:cNvPr id="57" name="Straight Connector 83"/>
          <p:cNvCxnSpPr/>
          <p:nvPr/>
        </p:nvCxnSpPr>
        <p:spPr>
          <a:xfrm flipV="1">
            <a:off x="4934029" y="2702498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86"/>
          <p:cNvCxnSpPr/>
          <p:nvPr/>
        </p:nvCxnSpPr>
        <p:spPr>
          <a:xfrm>
            <a:off x="4934029" y="3724593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90"/>
          <p:cNvSpPr txBox="1"/>
          <p:nvPr/>
        </p:nvSpPr>
        <p:spPr>
          <a:xfrm>
            <a:off x="5986529" y="1673933"/>
            <a:ext cx="207543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/>
            </a:lvl1pPr>
          </a:lstStyle>
          <a:p>
            <a:pPr algn="just"/>
            <a:r>
              <a:rPr lang="zh-CN" altLang="en-US" dirty="0"/>
              <a:t>输出层：</a:t>
            </a:r>
            <a:endParaRPr lang="en-US" altLang="zh-CN" dirty="0"/>
          </a:p>
          <a:p>
            <a:pPr algn="just"/>
            <a:r>
              <a:rPr lang="en-US" altLang="zh-CN" dirty="0"/>
              <a:t>0-1</a:t>
            </a:r>
            <a:r>
              <a:rPr lang="zh-CN" altLang="en-US" dirty="0"/>
              <a:t>独热向量，表示预测的单词</a:t>
            </a:r>
            <a:endParaRPr lang="en-US" dirty="0"/>
          </a:p>
        </p:txBody>
      </p:sp>
      <p:sp>
        <p:nvSpPr>
          <p:cNvPr id="60" name="TextBox 68"/>
          <p:cNvSpPr txBox="1"/>
          <p:nvPr/>
        </p:nvSpPr>
        <p:spPr>
          <a:xfrm>
            <a:off x="262890" y="1980246"/>
            <a:ext cx="207508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/>
            </a:lvl1pPr>
          </a:lstStyle>
          <a:p>
            <a:pPr algn="just"/>
            <a:r>
              <a:rPr lang="en-US" altLang="zh-CN" dirty="0"/>
              <a:t>0-1</a:t>
            </a:r>
            <a:r>
              <a:rPr lang="zh-CN" altLang="en-US" dirty="0"/>
              <a:t>独热向量，每一个单词占据一个维度</a:t>
            </a:r>
            <a:endParaRPr 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A5CE84E-4ED2-4A43-BCBC-1A70006EE3C7}"/>
              </a:ext>
            </a:extLst>
          </p:cNvPr>
          <p:cNvSpPr/>
          <p:nvPr/>
        </p:nvSpPr>
        <p:spPr>
          <a:xfrm>
            <a:off x="3782327" y="4630657"/>
            <a:ext cx="27254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/>
              <a:t>（本图假设窗口大小</a:t>
            </a:r>
            <a:r>
              <a:rPr kumimoji="1" lang="en-US" altLang="zh-CN" dirty="0"/>
              <a:t>=1</a:t>
            </a:r>
            <a:r>
              <a:rPr kumimoji="1" lang="zh-CN" altLang="en-US" dirty="0"/>
              <a:t>）</a:t>
            </a:r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33F6D6E-3999-4366-AEC8-7CE560B512F9}"/>
              </a:ext>
            </a:extLst>
          </p:cNvPr>
          <p:cNvSpPr/>
          <p:nvPr/>
        </p:nvSpPr>
        <p:spPr>
          <a:xfrm>
            <a:off x="4003307" y="2225728"/>
            <a:ext cx="1695450" cy="20035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60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文本表示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Word2Vector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en-US" altLang="zh-CN" sz="1800" dirty="0"/>
              <a:t>Word2Vec</a:t>
            </a:r>
          </a:p>
          <a:p>
            <a:pPr lvl="1"/>
            <a:r>
              <a:rPr kumimoji="1" lang="en-US" altLang="zh-CN" sz="1600" dirty="0"/>
              <a:t>CBOW</a:t>
            </a:r>
            <a:r>
              <a:rPr kumimoji="1" lang="zh-CN" altLang="en-US" sz="1600" dirty="0"/>
              <a:t>参数</a:t>
            </a:r>
            <a:endParaRPr kumimoji="1" lang="en-US" altLang="zh-CN" sz="1600" dirty="0"/>
          </a:p>
        </p:txBody>
      </p:sp>
      <p:grpSp>
        <p:nvGrpSpPr>
          <p:cNvPr id="4" name="Group 19"/>
          <p:cNvGrpSpPr/>
          <p:nvPr/>
        </p:nvGrpSpPr>
        <p:grpSpPr>
          <a:xfrm>
            <a:off x="2092095" y="1901827"/>
            <a:ext cx="154305" cy="1337310"/>
            <a:chOff x="1800225" y="419100"/>
            <a:chExt cx="182880" cy="1828800"/>
          </a:xfrm>
        </p:grpSpPr>
        <p:sp>
          <p:nvSpPr>
            <p:cNvPr id="6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5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6" name="Group 20"/>
          <p:cNvGrpSpPr/>
          <p:nvPr/>
        </p:nvGrpSpPr>
        <p:grpSpPr>
          <a:xfrm>
            <a:off x="2092095" y="3514896"/>
            <a:ext cx="154305" cy="1337310"/>
            <a:chOff x="1800225" y="419100"/>
            <a:chExt cx="182880" cy="1828800"/>
          </a:xfrm>
        </p:grpSpPr>
        <p:sp>
          <p:nvSpPr>
            <p:cNvPr id="17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1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27" name="TextBox 31"/>
          <p:cNvSpPr txBox="1"/>
          <p:nvPr/>
        </p:nvSpPr>
        <p:spPr>
          <a:xfrm>
            <a:off x="1786056" y="2399742"/>
            <a:ext cx="3449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cat</a:t>
            </a:r>
          </a:p>
        </p:txBody>
      </p:sp>
      <p:sp>
        <p:nvSpPr>
          <p:cNvPr id="28" name="TextBox 32"/>
          <p:cNvSpPr txBox="1"/>
          <p:nvPr/>
        </p:nvSpPr>
        <p:spPr>
          <a:xfrm>
            <a:off x="1786055" y="4049820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on</a:t>
            </a:r>
          </a:p>
        </p:txBody>
      </p:sp>
      <p:grpSp>
        <p:nvGrpSpPr>
          <p:cNvPr id="29" name="Group 45"/>
          <p:cNvGrpSpPr/>
          <p:nvPr/>
        </p:nvGrpSpPr>
        <p:grpSpPr>
          <a:xfrm>
            <a:off x="4038602" y="2923236"/>
            <a:ext cx="154305" cy="802386"/>
            <a:chOff x="1800225" y="419100"/>
            <a:chExt cx="182880" cy="1097280"/>
          </a:xfrm>
        </p:grpSpPr>
        <p:sp>
          <p:nvSpPr>
            <p:cNvPr id="30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619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56"/>
          <p:cNvGrpSpPr/>
          <p:nvPr/>
        </p:nvGrpSpPr>
        <p:grpSpPr>
          <a:xfrm>
            <a:off x="5989829" y="2704213"/>
            <a:ext cx="154305" cy="1337310"/>
            <a:chOff x="1800225" y="419100"/>
            <a:chExt cx="182880" cy="1828800"/>
          </a:xfrm>
        </p:grpSpPr>
        <p:sp>
          <p:nvSpPr>
            <p:cNvPr id="37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8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3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5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46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619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47" name="TextBox 67"/>
          <p:cNvSpPr txBox="1"/>
          <p:nvPr/>
        </p:nvSpPr>
        <p:spPr>
          <a:xfrm>
            <a:off x="1833476" y="16189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输入层</a:t>
            </a:r>
            <a:endParaRPr lang="en-US" sz="1400" dirty="0"/>
          </a:p>
        </p:txBody>
      </p:sp>
      <p:cxnSp>
        <p:nvCxnSpPr>
          <p:cNvPr id="48" name="Straight Connector 69"/>
          <p:cNvCxnSpPr/>
          <p:nvPr/>
        </p:nvCxnSpPr>
        <p:spPr>
          <a:xfrm>
            <a:off x="2246402" y="1901828"/>
            <a:ext cx="1792202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71"/>
          <p:cNvCxnSpPr/>
          <p:nvPr/>
        </p:nvCxnSpPr>
        <p:spPr>
          <a:xfrm flipV="1">
            <a:off x="2246399" y="2921019"/>
            <a:ext cx="17922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5"/>
          <p:cNvCxnSpPr/>
          <p:nvPr/>
        </p:nvCxnSpPr>
        <p:spPr>
          <a:xfrm>
            <a:off x="2241682" y="3237719"/>
            <a:ext cx="1796921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78"/>
          <p:cNvCxnSpPr/>
          <p:nvPr/>
        </p:nvCxnSpPr>
        <p:spPr>
          <a:xfrm flipV="1">
            <a:off x="2246399" y="3733920"/>
            <a:ext cx="17922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81"/>
          <p:cNvSpPr txBox="1"/>
          <p:nvPr/>
        </p:nvSpPr>
        <p:spPr>
          <a:xfrm>
            <a:off x="3837141" y="24295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隐藏层</a:t>
            </a:r>
            <a:endParaRPr lang="en-US" sz="1400" dirty="0"/>
          </a:p>
        </p:txBody>
      </p:sp>
      <p:sp>
        <p:nvSpPr>
          <p:cNvPr id="53" name="TextBox 82"/>
          <p:cNvSpPr txBox="1"/>
          <p:nvPr/>
        </p:nvSpPr>
        <p:spPr>
          <a:xfrm>
            <a:off x="6311623" y="3257564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sat</a:t>
            </a:r>
          </a:p>
        </p:txBody>
      </p:sp>
      <p:cxnSp>
        <p:nvCxnSpPr>
          <p:cNvPr id="54" name="Straight Connector 83"/>
          <p:cNvCxnSpPr/>
          <p:nvPr/>
        </p:nvCxnSpPr>
        <p:spPr>
          <a:xfrm flipV="1">
            <a:off x="4192907" y="2703528"/>
            <a:ext cx="1796922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86"/>
          <p:cNvCxnSpPr/>
          <p:nvPr/>
        </p:nvCxnSpPr>
        <p:spPr>
          <a:xfrm>
            <a:off x="4192907" y="3725623"/>
            <a:ext cx="1796922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90"/>
          <p:cNvSpPr txBox="1"/>
          <p:nvPr/>
        </p:nvSpPr>
        <p:spPr>
          <a:xfrm>
            <a:off x="5681168" y="237759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输出层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70"/>
              <p:cNvSpPr txBox="1"/>
              <p:nvPr/>
            </p:nvSpPr>
            <p:spPr>
              <a:xfrm>
                <a:off x="2400705" y="2397999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57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05" y="2397999"/>
                <a:ext cx="725583" cy="3347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72"/>
              <p:cNvSpPr txBox="1"/>
              <p:nvPr/>
            </p:nvSpPr>
            <p:spPr>
              <a:xfrm>
                <a:off x="2416676" y="3848017"/>
                <a:ext cx="725583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58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76" y="3848017"/>
                <a:ext cx="725583" cy="33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73"/>
          <p:cNvSpPr txBox="1"/>
          <p:nvPr/>
        </p:nvSpPr>
        <p:spPr>
          <a:xfrm>
            <a:off x="1612482" y="3056967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0" name="TextBox 74"/>
          <p:cNvSpPr txBox="1"/>
          <p:nvPr/>
        </p:nvSpPr>
        <p:spPr>
          <a:xfrm>
            <a:off x="1612482" y="4651610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1" name="TextBox 76"/>
          <p:cNvSpPr txBox="1"/>
          <p:nvPr/>
        </p:nvSpPr>
        <p:spPr>
          <a:xfrm>
            <a:off x="3906022" y="3829448"/>
            <a:ext cx="5116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77"/>
              <p:cNvSpPr txBox="1"/>
              <p:nvPr/>
            </p:nvSpPr>
            <p:spPr>
              <a:xfrm>
                <a:off x="4901674" y="3161632"/>
                <a:ext cx="805285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575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575" dirty="0"/>
              </a:p>
            </p:txBody>
          </p:sp>
        </mc:Choice>
        <mc:Fallback xmlns="">
          <p:sp>
            <p:nvSpPr>
              <p:cNvPr id="62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674" y="3161632"/>
                <a:ext cx="805285" cy="33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79"/>
          <p:cNvSpPr txBox="1"/>
          <p:nvPr/>
        </p:nvSpPr>
        <p:spPr>
          <a:xfrm>
            <a:off x="6231229" y="3865926"/>
            <a:ext cx="5020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V-dim</a:t>
            </a:r>
          </a:p>
        </p:txBody>
      </p:sp>
      <p:sp>
        <p:nvSpPr>
          <p:cNvPr id="64" name="TextBox 68"/>
          <p:cNvSpPr txBox="1"/>
          <p:nvPr/>
        </p:nvSpPr>
        <p:spPr>
          <a:xfrm>
            <a:off x="3301460" y="4430855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US" sz="2000" dirty="0"/>
              <a:t>N:</a:t>
            </a:r>
            <a:r>
              <a:rPr lang="zh-CN" altLang="en-US" sz="2000" dirty="0"/>
              <a:t> 词向量</a:t>
            </a:r>
            <a:r>
              <a:rPr lang="zh-CN" altLang="en-US" sz="2000"/>
              <a:t>的维度</a:t>
            </a:r>
            <a:endParaRPr lang="en-US" sz="2000" dirty="0"/>
          </a:p>
        </p:txBody>
      </p:sp>
      <p:sp>
        <p:nvSpPr>
          <p:cNvPr id="65" name="TextBox 80"/>
          <p:cNvSpPr txBox="1"/>
          <p:nvPr/>
        </p:nvSpPr>
        <p:spPr>
          <a:xfrm>
            <a:off x="2783695" y="1240890"/>
            <a:ext cx="224465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模型参数：</a:t>
            </a:r>
            <a:r>
              <a:rPr lang="en-US" altLang="zh-CN" sz="2000" dirty="0">
                <a:solidFill>
                  <a:srgbClr val="FF0000"/>
                </a:solidFill>
              </a:rPr>
              <a:t>W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W’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66" name="Straight Arrow Connector 2"/>
          <p:cNvCxnSpPr>
            <a:stCxn id="65" idx="2"/>
            <a:endCxn id="57" idx="3"/>
          </p:cNvCxnSpPr>
          <p:nvPr/>
        </p:nvCxnSpPr>
        <p:spPr>
          <a:xfrm flipH="1">
            <a:off x="3126288" y="1641000"/>
            <a:ext cx="779734" cy="92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84"/>
          <p:cNvCxnSpPr>
            <a:stCxn id="65" idx="2"/>
            <a:endCxn id="62" idx="0"/>
          </p:cNvCxnSpPr>
          <p:nvPr/>
        </p:nvCxnSpPr>
        <p:spPr>
          <a:xfrm>
            <a:off x="3906022" y="1641000"/>
            <a:ext cx="1398295" cy="152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5A6E338-0133-9148-BC89-F90C05C63B85}"/>
              </a:ext>
            </a:extLst>
          </p:cNvPr>
          <p:cNvSpPr txBox="1"/>
          <p:nvPr/>
        </p:nvSpPr>
        <p:spPr>
          <a:xfrm>
            <a:off x="5215628" y="1259910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zh-CN" altLang="en-US" dirty="0"/>
              <a:t>：独热表示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词嵌入表示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en-US" altLang="zh-CN" dirty="0">
                <a:sym typeface="Wingdings" pitchFamily="2" charset="2"/>
              </a:rPr>
              <a:t>W’</a:t>
            </a:r>
            <a:r>
              <a:rPr kumimoji="1" lang="zh-CN" altLang="en-US" dirty="0">
                <a:sym typeface="Wingdings" pitchFamily="2" charset="2"/>
              </a:rPr>
              <a:t>：词嵌入表示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独热表示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0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7069</TotalTime>
  <Words>3752</Words>
  <Application>Microsoft Office PowerPoint</Application>
  <PresentationFormat>全屏显示(16:9)</PresentationFormat>
  <Paragraphs>1435</Paragraphs>
  <Slides>61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3" baseType="lpstr">
      <vt:lpstr>Mangal</vt:lpstr>
      <vt:lpstr>等线</vt:lpstr>
      <vt:lpstr>宋体</vt:lpstr>
      <vt:lpstr>Microsoft YaHei</vt:lpstr>
      <vt:lpstr>Microsoft YaHei</vt:lpstr>
      <vt:lpstr>Arial</vt:lpstr>
      <vt:lpstr>Calibri</vt:lpstr>
      <vt:lpstr>Cambria Math</vt:lpstr>
      <vt:lpstr>Times</vt:lpstr>
      <vt:lpstr>Times New Roman</vt:lpstr>
      <vt:lpstr>Wingdings</vt:lpstr>
      <vt:lpstr>清风素材 https://12sc.taobao.com/</vt:lpstr>
      <vt:lpstr>PowerPoint 演示文稿</vt:lpstr>
      <vt:lpstr>文本模块涉及的内容</vt:lpstr>
      <vt:lpstr>PowerPoint 演示文稿</vt:lpstr>
      <vt:lpstr>文本表示2： Word2Vector</vt:lpstr>
      <vt:lpstr>文本表示2： Word2Vector</vt:lpstr>
      <vt:lpstr>pause</vt:lpstr>
      <vt:lpstr>文本表示2： Word2Vector</vt:lpstr>
      <vt:lpstr>文本表示2： Word2Vector</vt:lpstr>
      <vt:lpstr>文本表示2： Word2Vector</vt:lpstr>
      <vt:lpstr>文本表示2： Word2Vector</vt:lpstr>
      <vt:lpstr>文本表示2：Word2Vector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文本表示2： Word2Vector</vt:lpstr>
      <vt:lpstr>文本表示2： Word2Vector</vt:lpstr>
      <vt:lpstr>pause</vt:lpstr>
      <vt:lpstr>文本表示1：TF-IDF、SVD</vt:lpstr>
      <vt:lpstr>pause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文本表示1：TF-IDF、SVD</vt:lpstr>
      <vt:lpstr>pause</vt:lpstr>
      <vt:lpstr>文本表示2： Word2Vector</vt:lpstr>
      <vt:lpstr>文本表示2： Word2Vector</vt:lpstr>
      <vt:lpstr>文本表示2： Word2Vector</vt:lpstr>
      <vt:lpstr>文本表示2： Word2Vector</vt:lpstr>
      <vt:lpstr>pause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  <vt:lpstr>文本表示2： Word2Vector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411</cp:revision>
  <cp:lastPrinted>2020-03-27T09:34:47Z</cp:lastPrinted>
  <dcterms:created xsi:type="dcterms:W3CDTF">2015-01-23T04:02:45Z</dcterms:created>
  <dcterms:modified xsi:type="dcterms:W3CDTF">2024-09-05T06:04:30Z</dcterms:modified>
  <cp:category/>
  <cp:contentStatus>12sc.taobao.com</cp:contentStatus>
</cp:coreProperties>
</file>